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1" r:id="rId2"/>
    <p:sldId id="283" r:id="rId3"/>
    <p:sldId id="282" r:id="rId4"/>
    <p:sldId id="296" r:id="rId5"/>
    <p:sldId id="285" r:id="rId6"/>
    <p:sldId id="295" r:id="rId7"/>
    <p:sldId id="289" r:id="rId8"/>
    <p:sldId id="294" r:id="rId9"/>
    <p:sldId id="293" r:id="rId10"/>
    <p:sldId id="299" r:id="rId11"/>
    <p:sldId id="300" r:id="rId12"/>
    <p:sldId id="301" r:id="rId13"/>
    <p:sldId id="302" r:id="rId14"/>
    <p:sldId id="286" r:id="rId15"/>
    <p:sldId id="287" r:id="rId16"/>
    <p:sldId id="260" r:id="rId17"/>
    <p:sldId id="290" r:id="rId18"/>
    <p:sldId id="292" r:id="rId19"/>
    <p:sldId id="291" r:id="rId20"/>
    <p:sldId id="298" r:id="rId21"/>
    <p:sldId id="261" r:id="rId22"/>
    <p:sldId id="263" r:id="rId23"/>
    <p:sldId id="257" r:id="rId24"/>
    <p:sldId id="264" r:id="rId25"/>
    <p:sldId id="265"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97" r:id="rId39"/>
    <p:sldId id="303" r:id="rId40"/>
    <p:sldId id="304" r:id="rId41"/>
    <p:sldId id="310" r:id="rId42"/>
    <p:sldId id="305" r:id="rId43"/>
    <p:sldId id="312" r:id="rId44"/>
    <p:sldId id="311" r:id="rId45"/>
    <p:sldId id="306" r:id="rId46"/>
    <p:sldId id="314" r:id="rId47"/>
    <p:sldId id="313" r:id="rId48"/>
    <p:sldId id="315" r:id="rId49"/>
    <p:sldId id="309" r:id="rId50"/>
    <p:sldId id="308" r:id="rId51"/>
    <p:sldId id="316" r:id="rId52"/>
    <p:sldId id="317" r:id="rId53"/>
    <p:sldId id="323" r:id="rId54"/>
    <p:sldId id="324" r:id="rId55"/>
    <p:sldId id="325" r:id="rId56"/>
    <p:sldId id="307" r:id="rId57"/>
    <p:sldId id="318" r:id="rId58"/>
    <p:sldId id="326" r:id="rId59"/>
    <p:sldId id="319" r:id="rId60"/>
    <p:sldId id="320" r:id="rId61"/>
    <p:sldId id="321" r:id="rId62"/>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6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55"/>
    <p:restoredTop sz="94694"/>
  </p:normalViewPr>
  <p:slideViewPr>
    <p:cSldViewPr snapToGrid="0" snapToObjects="1">
      <p:cViewPr varScale="1">
        <p:scale>
          <a:sx n="112" d="100"/>
          <a:sy n="112" d="100"/>
        </p:scale>
        <p:origin x="224" y="3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D0142F-97C8-457E-A4D4-467CB22D8A2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F7EC8A8-C3D8-4A9A-8045-C2B8E4D2A11D}">
      <dgm:prSet/>
      <dgm:spPr/>
      <dgm:t>
        <a:bodyPr/>
        <a:lstStyle/>
        <a:p>
          <a:r>
            <a:rPr lang="es-ES"/>
            <a:t>Obsevación: </a:t>
          </a:r>
          <a:endParaRPr lang="en-US"/>
        </a:p>
      </dgm:t>
    </dgm:pt>
    <dgm:pt modelId="{C05B8E80-A045-4255-8BC5-74B93D1245F7}" type="parTrans" cxnId="{7097AE73-0E78-4D45-A11F-892805B21817}">
      <dgm:prSet/>
      <dgm:spPr/>
      <dgm:t>
        <a:bodyPr/>
        <a:lstStyle/>
        <a:p>
          <a:endParaRPr lang="en-US"/>
        </a:p>
      </dgm:t>
    </dgm:pt>
    <dgm:pt modelId="{5B643EEB-621C-461B-A6C4-9D341253025C}" type="sibTrans" cxnId="{7097AE73-0E78-4D45-A11F-892805B21817}">
      <dgm:prSet/>
      <dgm:spPr/>
      <dgm:t>
        <a:bodyPr/>
        <a:lstStyle/>
        <a:p>
          <a:endParaRPr lang="en-US"/>
        </a:p>
      </dgm:t>
    </dgm:pt>
    <dgm:pt modelId="{9BBD5972-76C5-40AA-8F06-23DE37C96D52}">
      <dgm:prSet/>
      <dgm:spPr/>
      <dgm:t>
        <a:bodyPr/>
        <a:lstStyle/>
        <a:p>
          <a:r>
            <a:rPr lang="es-ES"/>
            <a:t>PREGUNTA: ¿Qué habéis observado?</a:t>
          </a:r>
          <a:endParaRPr lang="en-US"/>
        </a:p>
      </dgm:t>
    </dgm:pt>
    <dgm:pt modelId="{88F74857-FC36-4B9C-81E4-ABF3EA05182D}" type="parTrans" cxnId="{8E18E357-EA74-4F1C-9413-0E05A21D1F72}">
      <dgm:prSet/>
      <dgm:spPr/>
      <dgm:t>
        <a:bodyPr/>
        <a:lstStyle/>
        <a:p>
          <a:endParaRPr lang="en-US"/>
        </a:p>
      </dgm:t>
    </dgm:pt>
    <dgm:pt modelId="{44C7C966-07D5-408D-AD0A-AF147906168B}" type="sibTrans" cxnId="{8E18E357-EA74-4F1C-9413-0E05A21D1F72}">
      <dgm:prSet/>
      <dgm:spPr/>
      <dgm:t>
        <a:bodyPr/>
        <a:lstStyle/>
        <a:p>
          <a:endParaRPr lang="en-US"/>
        </a:p>
      </dgm:t>
    </dgm:pt>
    <dgm:pt modelId="{09F84230-BC04-4F8C-BDE1-AB66873FAEB8}">
      <dgm:prSet/>
      <dgm:spPr/>
      <dgm:t>
        <a:bodyPr/>
        <a:lstStyle/>
        <a:p>
          <a:r>
            <a:rPr lang="es-ES"/>
            <a:t>La clave está en la pregunta</a:t>
          </a:r>
          <a:endParaRPr lang="en-US"/>
        </a:p>
      </dgm:t>
    </dgm:pt>
    <dgm:pt modelId="{5D3730D9-E181-4CFF-840B-AE3504A76038}" type="parTrans" cxnId="{01014CC5-3BEC-4E49-8D8C-90B7A1A9E7F2}">
      <dgm:prSet/>
      <dgm:spPr/>
      <dgm:t>
        <a:bodyPr/>
        <a:lstStyle/>
        <a:p>
          <a:endParaRPr lang="en-US"/>
        </a:p>
      </dgm:t>
    </dgm:pt>
    <dgm:pt modelId="{7D37C0A4-C100-4F71-A8F2-9723044969E3}" type="sibTrans" cxnId="{01014CC5-3BEC-4E49-8D8C-90B7A1A9E7F2}">
      <dgm:prSet/>
      <dgm:spPr/>
      <dgm:t>
        <a:bodyPr/>
        <a:lstStyle/>
        <a:p>
          <a:endParaRPr lang="en-US"/>
        </a:p>
      </dgm:t>
    </dgm:pt>
    <dgm:pt modelId="{BD50A2A9-BE08-4C94-AF87-8C34A5C3CE26}">
      <dgm:prSet/>
      <dgm:spPr/>
      <dgm:t>
        <a:bodyPr/>
        <a:lstStyle/>
        <a:p>
          <a:r>
            <a:rPr lang="es-ES"/>
            <a:t>3. ¿De qué depende el tiempo de caída de un peso?</a:t>
          </a:r>
          <a:endParaRPr lang="en-US"/>
        </a:p>
      </dgm:t>
    </dgm:pt>
    <dgm:pt modelId="{DE8C186E-8CC2-4F1E-BCCE-FE9D889F92F4}" type="parTrans" cxnId="{34282EFE-2608-40D0-9D08-DC7596FD18E0}">
      <dgm:prSet/>
      <dgm:spPr/>
      <dgm:t>
        <a:bodyPr/>
        <a:lstStyle/>
        <a:p>
          <a:endParaRPr lang="en-US"/>
        </a:p>
      </dgm:t>
    </dgm:pt>
    <dgm:pt modelId="{BF8178D5-6B84-40AC-9B85-26B9B1D4F70C}" type="sibTrans" cxnId="{34282EFE-2608-40D0-9D08-DC7596FD18E0}">
      <dgm:prSet/>
      <dgm:spPr/>
      <dgm:t>
        <a:bodyPr/>
        <a:lstStyle/>
        <a:p>
          <a:endParaRPr lang="en-US"/>
        </a:p>
      </dgm:t>
    </dgm:pt>
    <dgm:pt modelId="{200FFA11-037C-4E81-A1CD-6C4692D8BA27}">
      <dgm:prSet/>
      <dgm:spPr/>
      <dgm:t>
        <a:bodyPr/>
        <a:lstStyle/>
        <a:p>
          <a:r>
            <a:rPr lang="es-ES"/>
            <a:t>4. HIPÓTESIS</a:t>
          </a:r>
          <a:endParaRPr lang="en-US"/>
        </a:p>
      </dgm:t>
    </dgm:pt>
    <dgm:pt modelId="{46CBD4FB-E854-4F40-AA38-C33AAD487DAF}" type="parTrans" cxnId="{76115906-93EC-4FFF-A72C-BE83F1F65E82}">
      <dgm:prSet/>
      <dgm:spPr/>
      <dgm:t>
        <a:bodyPr/>
        <a:lstStyle/>
        <a:p>
          <a:endParaRPr lang="en-US"/>
        </a:p>
      </dgm:t>
    </dgm:pt>
    <dgm:pt modelId="{718D766C-C025-4170-B75C-66B774E649C0}" type="sibTrans" cxnId="{76115906-93EC-4FFF-A72C-BE83F1F65E82}">
      <dgm:prSet/>
      <dgm:spPr/>
      <dgm:t>
        <a:bodyPr/>
        <a:lstStyle/>
        <a:p>
          <a:endParaRPr lang="en-US"/>
        </a:p>
      </dgm:t>
    </dgm:pt>
    <dgm:pt modelId="{05762D1A-90A9-4046-AA9E-FF57C6D3C1D8}">
      <dgm:prSet/>
      <dgm:spPr/>
      <dgm:t>
        <a:bodyPr/>
        <a:lstStyle/>
        <a:p>
          <a:r>
            <a:rPr lang="es-ES"/>
            <a:t>DESARROLLO UN EXPERIMENTO</a:t>
          </a:r>
          <a:endParaRPr lang="en-US"/>
        </a:p>
      </dgm:t>
    </dgm:pt>
    <dgm:pt modelId="{E2138D19-3DFD-4927-B4BE-3182640DD50C}" type="parTrans" cxnId="{732F5794-AD7C-4969-8791-88932A3CBDC4}">
      <dgm:prSet/>
      <dgm:spPr/>
      <dgm:t>
        <a:bodyPr/>
        <a:lstStyle/>
        <a:p>
          <a:endParaRPr lang="en-US"/>
        </a:p>
      </dgm:t>
    </dgm:pt>
    <dgm:pt modelId="{D5B33FE4-3B21-45DE-8816-D118547DFA26}" type="sibTrans" cxnId="{732F5794-AD7C-4969-8791-88932A3CBDC4}">
      <dgm:prSet/>
      <dgm:spPr/>
      <dgm:t>
        <a:bodyPr/>
        <a:lstStyle/>
        <a:p>
          <a:endParaRPr lang="en-US"/>
        </a:p>
      </dgm:t>
    </dgm:pt>
    <dgm:pt modelId="{8FA38BE7-F570-FD41-9200-D65098A14F76}" type="pres">
      <dgm:prSet presAssocID="{0CD0142F-97C8-457E-A4D4-467CB22D8A22}" presName="linear" presStyleCnt="0">
        <dgm:presLayoutVars>
          <dgm:animLvl val="lvl"/>
          <dgm:resizeHandles val="exact"/>
        </dgm:presLayoutVars>
      </dgm:prSet>
      <dgm:spPr/>
    </dgm:pt>
    <dgm:pt modelId="{D2097A67-CB4F-2248-BB07-A55677387811}" type="pres">
      <dgm:prSet presAssocID="{1F7EC8A8-C3D8-4A9A-8045-C2B8E4D2A11D}" presName="parentText" presStyleLbl="node1" presStyleIdx="0" presStyleCnt="6">
        <dgm:presLayoutVars>
          <dgm:chMax val="0"/>
          <dgm:bulletEnabled val="1"/>
        </dgm:presLayoutVars>
      </dgm:prSet>
      <dgm:spPr/>
    </dgm:pt>
    <dgm:pt modelId="{EDFE620C-C51C-224A-BF81-AAAE8EAFD800}" type="pres">
      <dgm:prSet presAssocID="{5B643EEB-621C-461B-A6C4-9D341253025C}" presName="spacer" presStyleCnt="0"/>
      <dgm:spPr/>
    </dgm:pt>
    <dgm:pt modelId="{EA4D9280-CA16-2746-AD35-3CA674739B10}" type="pres">
      <dgm:prSet presAssocID="{9BBD5972-76C5-40AA-8F06-23DE37C96D52}" presName="parentText" presStyleLbl="node1" presStyleIdx="1" presStyleCnt="6">
        <dgm:presLayoutVars>
          <dgm:chMax val="0"/>
          <dgm:bulletEnabled val="1"/>
        </dgm:presLayoutVars>
      </dgm:prSet>
      <dgm:spPr/>
    </dgm:pt>
    <dgm:pt modelId="{3191E595-1164-2545-AE97-18F9BAE7CE93}" type="pres">
      <dgm:prSet presAssocID="{44C7C966-07D5-408D-AD0A-AF147906168B}" presName="spacer" presStyleCnt="0"/>
      <dgm:spPr/>
    </dgm:pt>
    <dgm:pt modelId="{62B9FAEF-51FA-DB41-995F-104743271507}" type="pres">
      <dgm:prSet presAssocID="{09F84230-BC04-4F8C-BDE1-AB66873FAEB8}" presName="parentText" presStyleLbl="node1" presStyleIdx="2" presStyleCnt="6">
        <dgm:presLayoutVars>
          <dgm:chMax val="0"/>
          <dgm:bulletEnabled val="1"/>
        </dgm:presLayoutVars>
      </dgm:prSet>
      <dgm:spPr/>
    </dgm:pt>
    <dgm:pt modelId="{B9E06DA9-7F24-6A42-8AF0-884BA7860788}" type="pres">
      <dgm:prSet presAssocID="{7D37C0A4-C100-4F71-A8F2-9723044969E3}" presName="spacer" presStyleCnt="0"/>
      <dgm:spPr/>
    </dgm:pt>
    <dgm:pt modelId="{06DACB7D-27A2-5747-8381-B0352B66ECC2}" type="pres">
      <dgm:prSet presAssocID="{BD50A2A9-BE08-4C94-AF87-8C34A5C3CE26}" presName="parentText" presStyleLbl="node1" presStyleIdx="3" presStyleCnt="6">
        <dgm:presLayoutVars>
          <dgm:chMax val="0"/>
          <dgm:bulletEnabled val="1"/>
        </dgm:presLayoutVars>
      </dgm:prSet>
      <dgm:spPr/>
    </dgm:pt>
    <dgm:pt modelId="{A2A66C21-DD6F-D345-95A3-85427F44D13E}" type="pres">
      <dgm:prSet presAssocID="{BF8178D5-6B84-40AC-9B85-26B9B1D4F70C}" presName="spacer" presStyleCnt="0"/>
      <dgm:spPr/>
    </dgm:pt>
    <dgm:pt modelId="{F9C4FC7B-C69F-114A-8198-AE7D53BE1021}" type="pres">
      <dgm:prSet presAssocID="{200FFA11-037C-4E81-A1CD-6C4692D8BA27}" presName="parentText" presStyleLbl="node1" presStyleIdx="4" presStyleCnt="6">
        <dgm:presLayoutVars>
          <dgm:chMax val="0"/>
          <dgm:bulletEnabled val="1"/>
        </dgm:presLayoutVars>
      </dgm:prSet>
      <dgm:spPr/>
    </dgm:pt>
    <dgm:pt modelId="{DB5043DA-5E75-7345-BC51-0B68F39BFA59}" type="pres">
      <dgm:prSet presAssocID="{718D766C-C025-4170-B75C-66B774E649C0}" presName="spacer" presStyleCnt="0"/>
      <dgm:spPr/>
    </dgm:pt>
    <dgm:pt modelId="{694EE81E-6331-2847-9BBA-BBD87EDBE79A}" type="pres">
      <dgm:prSet presAssocID="{05762D1A-90A9-4046-AA9E-FF57C6D3C1D8}" presName="parentText" presStyleLbl="node1" presStyleIdx="5" presStyleCnt="6">
        <dgm:presLayoutVars>
          <dgm:chMax val="0"/>
          <dgm:bulletEnabled val="1"/>
        </dgm:presLayoutVars>
      </dgm:prSet>
      <dgm:spPr/>
    </dgm:pt>
  </dgm:ptLst>
  <dgm:cxnLst>
    <dgm:cxn modelId="{76115906-93EC-4FFF-A72C-BE83F1F65E82}" srcId="{0CD0142F-97C8-457E-A4D4-467CB22D8A22}" destId="{200FFA11-037C-4E81-A1CD-6C4692D8BA27}" srcOrd="4" destOrd="0" parTransId="{46CBD4FB-E854-4F40-AA38-C33AAD487DAF}" sibTransId="{718D766C-C025-4170-B75C-66B774E649C0}"/>
    <dgm:cxn modelId="{7E03EA3C-D908-514A-8C5A-5F953517CC26}" type="presOf" srcId="{9BBD5972-76C5-40AA-8F06-23DE37C96D52}" destId="{EA4D9280-CA16-2746-AD35-3CA674739B10}" srcOrd="0" destOrd="0" presId="urn:microsoft.com/office/officeart/2005/8/layout/vList2"/>
    <dgm:cxn modelId="{B4B9764E-EDC1-5F48-B6F8-A974A73F1EE1}" type="presOf" srcId="{05762D1A-90A9-4046-AA9E-FF57C6D3C1D8}" destId="{694EE81E-6331-2847-9BBA-BBD87EDBE79A}" srcOrd="0" destOrd="0" presId="urn:microsoft.com/office/officeart/2005/8/layout/vList2"/>
    <dgm:cxn modelId="{8E18E357-EA74-4F1C-9413-0E05A21D1F72}" srcId="{0CD0142F-97C8-457E-A4D4-467CB22D8A22}" destId="{9BBD5972-76C5-40AA-8F06-23DE37C96D52}" srcOrd="1" destOrd="0" parTransId="{88F74857-FC36-4B9C-81E4-ABF3EA05182D}" sibTransId="{44C7C966-07D5-408D-AD0A-AF147906168B}"/>
    <dgm:cxn modelId="{7097AE73-0E78-4D45-A11F-892805B21817}" srcId="{0CD0142F-97C8-457E-A4D4-467CB22D8A22}" destId="{1F7EC8A8-C3D8-4A9A-8045-C2B8E4D2A11D}" srcOrd="0" destOrd="0" parTransId="{C05B8E80-A045-4255-8BC5-74B93D1245F7}" sibTransId="{5B643EEB-621C-461B-A6C4-9D341253025C}"/>
    <dgm:cxn modelId="{FD950079-8380-8147-89B6-D7D439219428}" type="presOf" srcId="{BD50A2A9-BE08-4C94-AF87-8C34A5C3CE26}" destId="{06DACB7D-27A2-5747-8381-B0352B66ECC2}" srcOrd="0" destOrd="0" presId="urn:microsoft.com/office/officeart/2005/8/layout/vList2"/>
    <dgm:cxn modelId="{732F5794-AD7C-4969-8791-88932A3CBDC4}" srcId="{0CD0142F-97C8-457E-A4D4-467CB22D8A22}" destId="{05762D1A-90A9-4046-AA9E-FF57C6D3C1D8}" srcOrd="5" destOrd="0" parTransId="{E2138D19-3DFD-4927-B4BE-3182640DD50C}" sibTransId="{D5B33FE4-3B21-45DE-8816-D118547DFA26}"/>
    <dgm:cxn modelId="{2B43DD98-80F7-4242-AA9C-CFD1FC76DB29}" type="presOf" srcId="{0CD0142F-97C8-457E-A4D4-467CB22D8A22}" destId="{8FA38BE7-F570-FD41-9200-D65098A14F76}" srcOrd="0" destOrd="0" presId="urn:microsoft.com/office/officeart/2005/8/layout/vList2"/>
    <dgm:cxn modelId="{44E2039D-CF54-7349-A469-8948147E5AE8}" type="presOf" srcId="{09F84230-BC04-4F8C-BDE1-AB66873FAEB8}" destId="{62B9FAEF-51FA-DB41-995F-104743271507}" srcOrd="0" destOrd="0" presId="urn:microsoft.com/office/officeart/2005/8/layout/vList2"/>
    <dgm:cxn modelId="{01014CC5-3BEC-4E49-8D8C-90B7A1A9E7F2}" srcId="{0CD0142F-97C8-457E-A4D4-467CB22D8A22}" destId="{09F84230-BC04-4F8C-BDE1-AB66873FAEB8}" srcOrd="2" destOrd="0" parTransId="{5D3730D9-E181-4CFF-840B-AE3504A76038}" sibTransId="{7D37C0A4-C100-4F71-A8F2-9723044969E3}"/>
    <dgm:cxn modelId="{C89B6EE5-6E7B-3545-B535-AE4C22A68449}" type="presOf" srcId="{1F7EC8A8-C3D8-4A9A-8045-C2B8E4D2A11D}" destId="{D2097A67-CB4F-2248-BB07-A55677387811}" srcOrd="0" destOrd="0" presId="urn:microsoft.com/office/officeart/2005/8/layout/vList2"/>
    <dgm:cxn modelId="{14DA5CF7-EC45-AF47-BAE9-FBD45F4B3B86}" type="presOf" srcId="{200FFA11-037C-4E81-A1CD-6C4692D8BA27}" destId="{F9C4FC7B-C69F-114A-8198-AE7D53BE1021}" srcOrd="0" destOrd="0" presId="urn:microsoft.com/office/officeart/2005/8/layout/vList2"/>
    <dgm:cxn modelId="{34282EFE-2608-40D0-9D08-DC7596FD18E0}" srcId="{0CD0142F-97C8-457E-A4D4-467CB22D8A22}" destId="{BD50A2A9-BE08-4C94-AF87-8C34A5C3CE26}" srcOrd="3" destOrd="0" parTransId="{DE8C186E-8CC2-4F1E-BCCE-FE9D889F92F4}" sibTransId="{BF8178D5-6B84-40AC-9B85-26B9B1D4F70C}"/>
    <dgm:cxn modelId="{E40B3CD1-3A24-D241-B416-93A1E25F9483}" type="presParOf" srcId="{8FA38BE7-F570-FD41-9200-D65098A14F76}" destId="{D2097A67-CB4F-2248-BB07-A55677387811}" srcOrd="0" destOrd="0" presId="urn:microsoft.com/office/officeart/2005/8/layout/vList2"/>
    <dgm:cxn modelId="{AD1D706F-B467-3841-891E-8BBEC5027D5F}" type="presParOf" srcId="{8FA38BE7-F570-FD41-9200-D65098A14F76}" destId="{EDFE620C-C51C-224A-BF81-AAAE8EAFD800}" srcOrd="1" destOrd="0" presId="urn:microsoft.com/office/officeart/2005/8/layout/vList2"/>
    <dgm:cxn modelId="{4D0133C9-3E0E-854B-A2EF-32D1E822084E}" type="presParOf" srcId="{8FA38BE7-F570-FD41-9200-D65098A14F76}" destId="{EA4D9280-CA16-2746-AD35-3CA674739B10}" srcOrd="2" destOrd="0" presId="urn:microsoft.com/office/officeart/2005/8/layout/vList2"/>
    <dgm:cxn modelId="{A21813C8-0E79-944C-BBCF-10BBFD60E8E4}" type="presParOf" srcId="{8FA38BE7-F570-FD41-9200-D65098A14F76}" destId="{3191E595-1164-2545-AE97-18F9BAE7CE93}" srcOrd="3" destOrd="0" presId="urn:microsoft.com/office/officeart/2005/8/layout/vList2"/>
    <dgm:cxn modelId="{13E581F0-F28F-9947-82BE-41F83E7A2A6E}" type="presParOf" srcId="{8FA38BE7-F570-FD41-9200-D65098A14F76}" destId="{62B9FAEF-51FA-DB41-995F-104743271507}" srcOrd="4" destOrd="0" presId="urn:microsoft.com/office/officeart/2005/8/layout/vList2"/>
    <dgm:cxn modelId="{08E24B87-2146-9043-B5AD-ACAE858F7586}" type="presParOf" srcId="{8FA38BE7-F570-FD41-9200-D65098A14F76}" destId="{B9E06DA9-7F24-6A42-8AF0-884BA7860788}" srcOrd="5" destOrd="0" presId="urn:microsoft.com/office/officeart/2005/8/layout/vList2"/>
    <dgm:cxn modelId="{E4B75560-5BA4-A740-A6FC-917CED391B5A}" type="presParOf" srcId="{8FA38BE7-F570-FD41-9200-D65098A14F76}" destId="{06DACB7D-27A2-5747-8381-B0352B66ECC2}" srcOrd="6" destOrd="0" presId="urn:microsoft.com/office/officeart/2005/8/layout/vList2"/>
    <dgm:cxn modelId="{8C5D76E7-BDCF-4F43-B5C5-7F1D488310CE}" type="presParOf" srcId="{8FA38BE7-F570-FD41-9200-D65098A14F76}" destId="{A2A66C21-DD6F-D345-95A3-85427F44D13E}" srcOrd="7" destOrd="0" presId="urn:microsoft.com/office/officeart/2005/8/layout/vList2"/>
    <dgm:cxn modelId="{2C5965E0-A6B9-2F40-A0CA-09CAFFB2F230}" type="presParOf" srcId="{8FA38BE7-F570-FD41-9200-D65098A14F76}" destId="{F9C4FC7B-C69F-114A-8198-AE7D53BE1021}" srcOrd="8" destOrd="0" presId="urn:microsoft.com/office/officeart/2005/8/layout/vList2"/>
    <dgm:cxn modelId="{A18EF3DD-D974-7347-9CEF-78E120190585}" type="presParOf" srcId="{8FA38BE7-F570-FD41-9200-D65098A14F76}" destId="{DB5043DA-5E75-7345-BC51-0B68F39BFA59}" srcOrd="9" destOrd="0" presId="urn:microsoft.com/office/officeart/2005/8/layout/vList2"/>
    <dgm:cxn modelId="{66363CAB-43DE-094E-8E58-CF73489AB122}" type="presParOf" srcId="{8FA38BE7-F570-FD41-9200-D65098A14F76}" destId="{694EE81E-6331-2847-9BBA-BBD87EDBE79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D0142F-97C8-457E-A4D4-467CB22D8A2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9F84230-BC04-4F8C-BDE1-AB66873FAEB8}">
      <dgm:prSet/>
      <dgm:spPr/>
      <dgm:t>
        <a:bodyPr/>
        <a:lstStyle/>
        <a:p>
          <a:r>
            <a:rPr lang="en-US" dirty="0" err="1"/>
            <a:t>Refuto</a:t>
          </a:r>
          <a:r>
            <a:rPr lang="en-US" dirty="0"/>
            <a:t> </a:t>
          </a:r>
          <a:r>
            <a:rPr lang="en-US" dirty="0" err="1"/>
            <a:t>hipótesis</a:t>
          </a:r>
          <a:r>
            <a:rPr lang="en-US" dirty="0"/>
            <a:t> y </a:t>
          </a:r>
          <a:r>
            <a:rPr lang="en-US" dirty="0" err="1"/>
            <a:t>vuelvo</a:t>
          </a:r>
          <a:r>
            <a:rPr lang="en-US" dirty="0"/>
            <a:t> al paso 3</a:t>
          </a:r>
        </a:p>
      </dgm:t>
    </dgm:pt>
    <dgm:pt modelId="{5D3730D9-E181-4CFF-840B-AE3504A76038}" type="parTrans" cxnId="{01014CC5-3BEC-4E49-8D8C-90B7A1A9E7F2}">
      <dgm:prSet/>
      <dgm:spPr/>
      <dgm:t>
        <a:bodyPr/>
        <a:lstStyle/>
        <a:p>
          <a:endParaRPr lang="en-US"/>
        </a:p>
      </dgm:t>
    </dgm:pt>
    <dgm:pt modelId="{7D37C0A4-C100-4F71-A8F2-9723044969E3}" type="sibTrans" cxnId="{01014CC5-3BEC-4E49-8D8C-90B7A1A9E7F2}">
      <dgm:prSet/>
      <dgm:spPr/>
      <dgm:t>
        <a:bodyPr/>
        <a:lstStyle/>
        <a:p>
          <a:endParaRPr lang="en-US"/>
        </a:p>
      </dgm:t>
    </dgm:pt>
    <dgm:pt modelId="{BD50A2A9-BE08-4C94-AF87-8C34A5C3CE26}">
      <dgm:prSet/>
      <dgm:spPr/>
      <dgm:t>
        <a:bodyPr/>
        <a:lstStyle/>
        <a:p>
          <a:r>
            <a:rPr lang="es-ES"/>
            <a:t>3. ¿De qué depende el tiempo de caída de un peso?</a:t>
          </a:r>
          <a:endParaRPr lang="en-US"/>
        </a:p>
      </dgm:t>
    </dgm:pt>
    <dgm:pt modelId="{DE8C186E-8CC2-4F1E-BCCE-FE9D889F92F4}" type="parTrans" cxnId="{34282EFE-2608-40D0-9D08-DC7596FD18E0}">
      <dgm:prSet/>
      <dgm:spPr/>
      <dgm:t>
        <a:bodyPr/>
        <a:lstStyle/>
        <a:p>
          <a:endParaRPr lang="en-US"/>
        </a:p>
      </dgm:t>
    </dgm:pt>
    <dgm:pt modelId="{BF8178D5-6B84-40AC-9B85-26B9B1D4F70C}" type="sibTrans" cxnId="{34282EFE-2608-40D0-9D08-DC7596FD18E0}">
      <dgm:prSet/>
      <dgm:spPr/>
      <dgm:t>
        <a:bodyPr/>
        <a:lstStyle/>
        <a:p>
          <a:endParaRPr lang="en-US"/>
        </a:p>
      </dgm:t>
    </dgm:pt>
    <dgm:pt modelId="{200FFA11-037C-4E81-A1CD-6C4692D8BA27}">
      <dgm:prSet/>
      <dgm:spPr/>
      <dgm:t>
        <a:bodyPr/>
        <a:lstStyle/>
        <a:p>
          <a:r>
            <a:rPr lang="en-US" dirty="0"/>
            <a:t>ROZAMIENTO DEL AIRE</a:t>
          </a:r>
        </a:p>
      </dgm:t>
    </dgm:pt>
    <dgm:pt modelId="{46CBD4FB-E854-4F40-AA38-C33AAD487DAF}" type="parTrans" cxnId="{76115906-93EC-4FFF-A72C-BE83F1F65E82}">
      <dgm:prSet/>
      <dgm:spPr/>
      <dgm:t>
        <a:bodyPr/>
        <a:lstStyle/>
        <a:p>
          <a:endParaRPr lang="en-US"/>
        </a:p>
      </dgm:t>
    </dgm:pt>
    <dgm:pt modelId="{718D766C-C025-4170-B75C-66B774E649C0}" type="sibTrans" cxnId="{76115906-93EC-4FFF-A72C-BE83F1F65E82}">
      <dgm:prSet/>
      <dgm:spPr/>
      <dgm:t>
        <a:bodyPr/>
        <a:lstStyle/>
        <a:p>
          <a:endParaRPr lang="en-US"/>
        </a:p>
      </dgm:t>
    </dgm:pt>
    <dgm:pt modelId="{05762D1A-90A9-4046-AA9E-FF57C6D3C1D8}">
      <dgm:prSet/>
      <dgm:spPr/>
      <dgm:t>
        <a:bodyPr/>
        <a:lstStyle/>
        <a:p>
          <a:r>
            <a:rPr lang="es-ES" dirty="0"/>
            <a:t>DESARROLLO UN EXPERIMENTO NUEVO</a:t>
          </a:r>
          <a:endParaRPr lang="en-US" dirty="0"/>
        </a:p>
      </dgm:t>
    </dgm:pt>
    <dgm:pt modelId="{E2138D19-3DFD-4927-B4BE-3182640DD50C}" type="parTrans" cxnId="{732F5794-AD7C-4969-8791-88932A3CBDC4}">
      <dgm:prSet/>
      <dgm:spPr/>
      <dgm:t>
        <a:bodyPr/>
        <a:lstStyle/>
        <a:p>
          <a:endParaRPr lang="en-US"/>
        </a:p>
      </dgm:t>
    </dgm:pt>
    <dgm:pt modelId="{D5B33FE4-3B21-45DE-8816-D118547DFA26}" type="sibTrans" cxnId="{732F5794-AD7C-4969-8791-88932A3CBDC4}">
      <dgm:prSet/>
      <dgm:spPr/>
      <dgm:t>
        <a:bodyPr/>
        <a:lstStyle/>
        <a:p>
          <a:endParaRPr lang="en-US"/>
        </a:p>
      </dgm:t>
    </dgm:pt>
    <dgm:pt modelId="{8FA38BE7-F570-FD41-9200-D65098A14F76}" type="pres">
      <dgm:prSet presAssocID="{0CD0142F-97C8-457E-A4D4-467CB22D8A22}" presName="linear" presStyleCnt="0">
        <dgm:presLayoutVars>
          <dgm:animLvl val="lvl"/>
          <dgm:resizeHandles val="exact"/>
        </dgm:presLayoutVars>
      </dgm:prSet>
      <dgm:spPr/>
    </dgm:pt>
    <dgm:pt modelId="{62B9FAEF-51FA-DB41-995F-104743271507}" type="pres">
      <dgm:prSet presAssocID="{09F84230-BC04-4F8C-BDE1-AB66873FAEB8}" presName="parentText" presStyleLbl="node1" presStyleIdx="0" presStyleCnt="4">
        <dgm:presLayoutVars>
          <dgm:chMax val="0"/>
          <dgm:bulletEnabled val="1"/>
        </dgm:presLayoutVars>
      </dgm:prSet>
      <dgm:spPr/>
    </dgm:pt>
    <dgm:pt modelId="{B9E06DA9-7F24-6A42-8AF0-884BA7860788}" type="pres">
      <dgm:prSet presAssocID="{7D37C0A4-C100-4F71-A8F2-9723044969E3}" presName="spacer" presStyleCnt="0"/>
      <dgm:spPr/>
    </dgm:pt>
    <dgm:pt modelId="{06DACB7D-27A2-5747-8381-B0352B66ECC2}" type="pres">
      <dgm:prSet presAssocID="{BD50A2A9-BE08-4C94-AF87-8C34A5C3CE26}" presName="parentText" presStyleLbl="node1" presStyleIdx="1" presStyleCnt="4">
        <dgm:presLayoutVars>
          <dgm:chMax val="0"/>
          <dgm:bulletEnabled val="1"/>
        </dgm:presLayoutVars>
      </dgm:prSet>
      <dgm:spPr/>
    </dgm:pt>
    <dgm:pt modelId="{A2A66C21-DD6F-D345-95A3-85427F44D13E}" type="pres">
      <dgm:prSet presAssocID="{BF8178D5-6B84-40AC-9B85-26B9B1D4F70C}" presName="spacer" presStyleCnt="0"/>
      <dgm:spPr/>
    </dgm:pt>
    <dgm:pt modelId="{F9C4FC7B-C69F-114A-8198-AE7D53BE1021}" type="pres">
      <dgm:prSet presAssocID="{200FFA11-037C-4E81-A1CD-6C4692D8BA27}" presName="parentText" presStyleLbl="node1" presStyleIdx="2" presStyleCnt="4">
        <dgm:presLayoutVars>
          <dgm:chMax val="0"/>
          <dgm:bulletEnabled val="1"/>
        </dgm:presLayoutVars>
      </dgm:prSet>
      <dgm:spPr/>
    </dgm:pt>
    <dgm:pt modelId="{DB5043DA-5E75-7345-BC51-0B68F39BFA59}" type="pres">
      <dgm:prSet presAssocID="{718D766C-C025-4170-B75C-66B774E649C0}" presName="spacer" presStyleCnt="0"/>
      <dgm:spPr/>
    </dgm:pt>
    <dgm:pt modelId="{694EE81E-6331-2847-9BBA-BBD87EDBE79A}" type="pres">
      <dgm:prSet presAssocID="{05762D1A-90A9-4046-AA9E-FF57C6D3C1D8}" presName="parentText" presStyleLbl="node1" presStyleIdx="3" presStyleCnt="4">
        <dgm:presLayoutVars>
          <dgm:chMax val="0"/>
          <dgm:bulletEnabled val="1"/>
        </dgm:presLayoutVars>
      </dgm:prSet>
      <dgm:spPr/>
    </dgm:pt>
  </dgm:ptLst>
  <dgm:cxnLst>
    <dgm:cxn modelId="{76115906-93EC-4FFF-A72C-BE83F1F65E82}" srcId="{0CD0142F-97C8-457E-A4D4-467CB22D8A22}" destId="{200FFA11-037C-4E81-A1CD-6C4692D8BA27}" srcOrd="2" destOrd="0" parTransId="{46CBD4FB-E854-4F40-AA38-C33AAD487DAF}" sibTransId="{718D766C-C025-4170-B75C-66B774E649C0}"/>
    <dgm:cxn modelId="{B4B9764E-EDC1-5F48-B6F8-A974A73F1EE1}" type="presOf" srcId="{05762D1A-90A9-4046-AA9E-FF57C6D3C1D8}" destId="{694EE81E-6331-2847-9BBA-BBD87EDBE79A}" srcOrd="0" destOrd="0" presId="urn:microsoft.com/office/officeart/2005/8/layout/vList2"/>
    <dgm:cxn modelId="{FD950079-8380-8147-89B6-D7D439219428}" type="presOf" srcId="{BD50A2A9-BE08-4C94-AF87-8C34A5C3CE26}" destId="{06DACB7D-27A2-5747-8381-B0352B66ECC2}" srcOrd="0" destOrd="0" presId="urn:microsoft.com/office/officeart/2005/8/layout/vList2"/>
    <dgm:cxn modelId="{732F5794-AD7C-4969-8791-88932A3CBDC4}" srcId="{0CD0142F-97C8-457E-A4D4-467CB22D8A22}" destId="{05762D1A-90A9-4046-AA9E-FF57C6D3C1D8}" srcOrd="3" destOrd="0" parTransId="{E2138D19-3DFD-4927-B4BE-3182640DD50C}" sibTransId="{D5B33FE4-3B21-45DE-8816-D118547DFA26}"/>
    <dgm:cxn modelId="{2B43DD98-80F7-4242-AA9C-CFD1FC76DB29}" type="presOf" srcId="{0CD0142F-97C8-457E-A4D4-467CB22D8A22}" destId="{8FA38BE7-F570-FD41-9200-D65098A14F76}" srcOrd="0" destOrd="0" presId="urn:microsoft.com/office/officeart/2005/8/layout/vList2"/>
    <dgm:cxn modelId="{44E2039D-CF54-7349-A469-8948147E5AE8}" type="presOf" srcId="{09F84230-BC04-4F8C-BDE1-AB66873FAEB8}" destId="{62B9FAEF-51FA-DB41-995F-104743271507}" srcOrd="0" destOrd="0" presId="urn:microsoft.com/office/officeart/2005/8/layout/vList2"/>
    <dgm:cxn modelId="{01014CC5-3BEC-4E49-8D8C-90B7A1A9E7F2}" srcId="{0CD0142F-97C8-457E-A4D4-467CB22D8A22}" destId="{09F84230-BC04-4F8C-BDE1-AB66873FAEB8}" srcOrd="0" destOrd="0" parTransId="{5D3730D9-E181-4CFF-840B-AE3504A76038}" sibTransId="{7D37C0A4-C100-4F71-A8F2-9723044969E3}"/>
    <dgm:cxn modelId="{14DA5CF7-EC45-AF47-BAE9-FBD45F4B3B86}" type="presOf" srcId="{200FFA11-037C-4E81-A1CD-6C4692D8BA27}" destId="{F9C4FC7B-C69F-114A-8198-AE7D53BE1021}" srcOrd="0" destOrd="0" presId="urn:microsoft.com/office/officeart/2005/8/layout/vList2"/>
    <dgm:cxn modelId="{34282EFE-2608-40D0-9D08-DC7596FD18E0}" srcId="{0CD0142F-97C8-457E-A4D4-467CB22D8A22}" destId="{BD50A2A9-BE08-4C94-AF87-8C34A5C3CE26}" srcOrd="1" destOrd="0" parTransId="{DE8C186E-8CC2-4F1E-BCCE-FE9D889F92F4}" sibTransId="{BF8178D5-6B84-40AC-9B85-26B9B1D4F70C}"/>
    <dgm:cxn modelId="{13E581F0-F28F-9947-82BE-41F83E7A2A6E}" type="presParOf" srcId="{8FA38BE7-F570-FD41-9200-D65098A14F76}" destId="{62B9FAEF-51FA-DB41-995F-104743271507}" srcOrd="0" destOrd="0" presId="urn:microsoft.com/office/officeart/2005/8/layout/vList2"/>
    <dgm:cxn modelId="{08E24B87-2146-9043-B5AD-ACAE858F7586}" type="presParOf" srcId="{8FA38BE7-F570-FD41-9200-D65098A14F76}" destId="{B9E06DA9-7F24-6A42-8AF0-884BA7860788}" srcOrd="1" destOrd="0" presId="urn:microsoft.com/office/officeart/2005/8/layout/vList2"/>
    <dgm:cxn modelId="{E4B75560-5BA4-A740-A6FC-917CED391B5A}" type="presParOf" srcId="{8FA38BE7-F570-FD41-9200-D65098A14F76}" destId="{06DACB7D-27A2-5747-8381-B0352B66ECC2}" srcOrd="2" destOrd="0" presId="urn:microsoft.com/office/officeart/2005/8/layout/vList2"/>
    <dgm:cxn modelId="{8C5D76E7-BDCF-4F43-B5C5-7F1D488310CE}" type="presParOf" srcId="{8FA38BE7-F570-FD41-9200-D65098A14F76}" destId="{A2A66C21-DD6F-D345-95A3-85427F44D13E}" srcOrd="3" destOrd="0" presId="urn:microsoft.com/office/officeart/2005/8/layout/vList2"/>
    <dgm:cxn modelId="{2C5965E0-A6B9-2F40-A0CA-09CAFFB2F230}" type="presParOf" srcId="{8FA38BE7-F570-FD41-9200-D65098A14F76}" destId="{F9C4FC7B-C69F-114A-8198-AE7D53BE1021}" srcOrd="4" destOrd="0" presId="urn:microsoft.com/office/officeart/2005/8/layout/vList2"/>
    <dgm:cxn modelId="{A18EF3DD-D974-7347-9CEF-78E120190585}" type="presParOf" srcId="{8FA38BE7-F570-FD41-9200-D65098A14F76}" destId="{DB5043DA-5E75-7345-BC51-0B68F39BFA59}" srcOrd="5" destOrd="0" presId="urn:microsoft.com/office/officeart/2005/8/layout/vList2"/>
    <dgm:cxn modelId="{66363CAB-43DE-094E-8E58-CF73489AB122}" type="presParOf" srcId="{8FA38BE7-F570-FD41-9200-D65098A14F76}" destId="{694EE81E-6331-2847-9BBA-BBD87EDBE79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D0142F-97C8-457E-A4D4-467CB22D8A2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F7EC8A8-C3D8-4A9A-8045-C2B8E4D2A11D}">
      <dgm:prSet/>
      <dgm:spPr/>
      <dgm:t>
        <a:bodyPr/>
        <a:lstStyle/>
        <a:p>
          <a:r>
            <a:rPr lang="es-ES" dirty="0"/>
            <a:t>Elaboro teoría  </a:t>
          </a:r>
          <a:endParaRPr lang="en-US" dirty="0"/>
        </a:p>
      </dgm:t>
    </dgm:pt>
    <dgm:pt modelId="{5B643EEB-621C-461B-A6C4-9D341253025C}" type="sibTrans" cxnId="{7097AE73-0E78-4D45-A11F-892805B21817}">
      <dgm:prSet/>
      <dgm:spPr/>
      <dgm:t>
        <a:bodyPr/>
        <a:lstStyle/>
        <a:p>
          <a:endParaRPr lang="en-US"/>
        </a:p>
      </dgm:t>
    </dgm:pt>
    <dgm:pt modelId="{C05B8E80-A045-4255-8BC5-74B93D1245F7}" type="parTrans" cxnId="{7097AE73-0E78-4D45-A11F-892805B21817}">
      <dgm:prSet/>
      <dgm:spPr/>
      <dgm:t>
        <a:bodyPr/>
        <a:lstStyle/>
        <a:p>
          <a:endParaRPr lang="en-US"/>
        </a:p>
      </dgm:t>
    </dgm:pt>
    <dgm:pt modelId="{05762D1A-90A9-4046-AA9E-FF57C6D3C1D8}">
      <dgm:prSet/>
      <dgm:spPr/>
      <dgm:t>
        <a:bodyPr/>
        <a:lstStyle/>
        <a:p>
          <a:r>
            <a:rPr lang="en-US" dirty="0" err="1"/>
            <a:t>Comunicación</a:t>
          </a:r>
          <a:r>
            <a:rPr lang="en-US" dirty="0"/>
            <a:t>.</a:t>
          </a:r>
        </a:p>
      </dgm:t>
    </dgm:pt>
    <dgm:pt modelId="{D5B33FE4-3B21-45DE-8816-D118547DFA26}" type="sibTrans" cxnId="{732F5794-AD7C-4969-8791-88932A3CBDC4}">
      <dgm:prSet/>
      <dgm:spPr/>
      <dgm:t>
        <a:bodyPr/>
        <a:lstStyle/>
        <a:p>
          <a:endParaRPr lang="en-US"/>
        </a:p>
      </dgm:t>
    </dgm:pt>
    <dgm:pt modelId="{E2138D19-3DFD-4927-B4BE-3182640DD50C}" type="parTrans" cxnId="{732F5794-AD7C-4969-8791-88932A3CBDC4}">
      <dgm:prSet/>
      <dgm:spPr/>
      <dgm:t>
        <a:bodyPr/>
        <a:lstStyle/>
        <a:p>
          <a:endParaRPr lang="en-US"/>
        </a:p>
      </dgm:t>
    </dgm:pt>
    <dgm:pt modelId="{8FA38BE7-F570-FD41-9200-D65098A14F76}" type="pres">
      <dgm:prSet presAssocID="{0CD0142F-97C8-457E-A4D4-467CB22D8A22}" presName="linear" presStyleCnt="0">
        <dgm:presLayoutVars>
          <dgm:animLvl val="lvl"/>
          <dgm:resizeHandles val="exact"/>
        </dgm:presLayoutVars>
      </dgm:prSet>
      <dgm:spPr/>
    </dgm:pt>
    <dgm:pt modelId="{D2097A67-CB4F-2248-BB07-A55677387811}" type="pres">
      <dgm:prSet presAssocID="{1F7EC8A8-C3D8-4A9A-8045-C2B8E4D2A11D}" presName="parentText" presStyleLbl="node1" presStyleIdx="0" presStyleCnt="2">
        <dgm:presLayoutVars>
          <dgm:chMax val="0"/>
          <dgm:bulletEnabled val="1"/>
        </dgm:presLayoutVars>
      </dgm:prSet>
      <dgm:spPr/>
    </dgm:pt>
    <dgm:pt modelId="{EDFE620C-C51C-224A-BF81-AAAE8EAFD800}" type="pres">
      <dgm:prSet presAssocID="{5B643EEB-621C-461B-A6C4-9D341253025C}" presName="spacer" presStyleCnt="0"/>
      <dgm:spPr/>
    </dgm:pt>
    <dgm:pt modelId="{694EE81E-6331-2847-9BBA-BBD87EDBE79A}" type="pres">
      <dgm:prSet presAssocID="{05762D1A-90A9-4046-AA9E-FF57C6D3C1D8}" presName="parentText" presStyleLbl="node1" presStyleIdx="1" presStyleCnt="2">
        <dgm:presLayoutVars>
          <dgm:chMax val="0"/>
          <dgm:bulletEnabled val="1"/>
        </dgm:presLayoutVars>
      </dgm:prSet>
      <dgm:spPr/>
    </dgm:pt>
  </dgm:ptLst>
  <dgm:cxnLst>
    <dgm:cxn modelId="{B4B9764E-EDC1-5F48-B6F8-A974A73F1EE1}" type="presOf" srcId="{05762D1A-90A9-4046-AA9E-FF57C6D3C1D8}" destId="{694EE81E-6331-2847-9BBA-BBD87EDBE79A}" srcOrd="0" destOrd="0" presId="urn:microsoft.com/office/officeart/2005/8/layout/vList2"/>
    <dgm:cxn modelId="{7097AE73-0E78-4D45-A11F-892805B21817}" srcId="{0CD0142F-97C8-457E-A4D4-467CB22D8A22}" destId="{1F7EC8A8-C3D8-4A9A-8045-C2B8E4D2A11D}" srcOrd="0" destOrd="0" parTransId="{C05B8E80-A045-4255-8BC5-74B93D1245F7}" sibTransId="{5B643EEB-621C-461B-A6C4-9D341253025C}"/>
    <dgm:cxn modelId="{732F5794-AD7C-4969-8791-88932A3CBDC4}" srcId="{0CD0142F-97C8-457E-A4D4-467CB22D8A22}" destId="{05762D1A-90A9-4046-AA9E-FF57C6D3C1D8}" srcOrd="1" destOrd="0" parTransId="{E2138D19-3DFD-4927-B4BE-3182640DD50C}" sibTransId="{D5B33FE4-3B21-45DE-8816-D118547DFA26}"/>
    <dgm:cxn modelId="{2B43DD98-80F7-4242-AA9C-CFD1FC76DB29}" type="presOf" srcId="{0CD0142F-97C8-457E-A4D4-467CB22D8A22}" destId="{8FA38BE7-F570-FD41-9200-D65098A14F76}" srcOrd="0" destOrd="0" presId="urn:microsoft.com/office/officeart/2005/8/layout/vList2"/>
    <dgm:cxn modelId="{C89B6EE5-6E7B-3545-B535-AE4C22A68449}" type="presOf" srcId="{1F7EC8A8-C3D8-4A9A-8045-C2B8E4D2A11D}" destId="{D2097A67-CB4F-2248-BB07-A55677387811}" srcOrd="0" destOrd="0" presId="urn:microsoft.com/office/officeart/2005/8/layout/vList2"/>
    <dgm:cxn modelId="{E40B3CD1-3A24-D241-B416-93A1E25F9483}" type="presParOf" srcId="{8FA38BE7-F570-FD41-9200-D65098A14F76}" destId="{D2097A67-CB4F-2248-BB07-A55677387811}" srcOrd="0" destOrd="0" presId="urn:microsoft.com/office/officeart/2005/8/layout/vList2"/>
    <dgm:cxn modelId="{AD1D706F-B467-3841-891E-8BBEC5027D5F}" type="presParOf" srcId="{8FA38BE7-F570-FD41-9200-D65098A14F76}" destId="{EDFE620C-C51C-224A-BF81-AAAE8EAFD800}" srcOrd="1" destOrd="0" presId="urn:microsoft.com/office/officeart/2005/8/layout/vList2"/>
    <dgm:cxn modelId="{66363CAB-43DE-094E-8E58-CF73489AB122}" type="presParOf" srcId="{8FA38BE7-F570-FD41-9200-D65098A14F76}" destId="{694EE81E-6331-2847-9BBA-BBD87EDBE79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97A67-CB4F-2248-BB07-A55677387811}">
      <dsp:nvSpPr>
        <dsp:cNvPr id="0" name=""/>
        <dsp:cNvSpPr/>
      </dsp:nvSpPr>
      <dsp:spPr>
        <a:xfrm>
          <a:off x="0" y="868350"/>
          <a:ext cx="6900512"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Obsevación: </a:t>
          </a:r>
          <a:endParaRPr lang="en-US" sz="2400" kern="1200"/>
        </a:p>
      </dsp:txBody>
      <dsp:txXfrm>
        <a:off x="28100" y="896450"/>
        <a:ext cx="6844312" cy="519439"/>
      </dsp:txXfrm>
    </dsp:sp>
    <dsp:sp modelId="{EA4D9280-CA16-2746-AD35-3CA674739B10}">
      <dsp:nvSpPr>
        <dsp:cNvPr id="0" name=""/>
        <dsp:cNvSpPr/>
      </dsp:nvSpPr>
      <dsp:spPr>
        <a:xfrm>
          <a:off x="0" y="1513110"/>
          <a:ext cx="6900512" cy="575639"/>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PREGUNTA: ¿Qué habéis observado?</a:t>
          </a:r>
          <a:endParaRPr lang="en-US" sz="2400" kern="1200"/>
        </a:p>
      </dsp:txBody>
      <dsp:txXfrm>
        <a:off x="28100" y="1541210"/>
        <a:ext cx="6844312" cy="519439"/>
      </dsp:txXfrm>
    </dsp:sp>
    <dsp:sp modelId="{62B9FAEF-51FA-DB41-995F-104743271507}">
      <dsp:nvSpPr>
        <dsp:cNvPr id="0" name=""/>
        <dsp:cNvSpPr/>
      </dsp:nvSpPr>
      <dsp:spPr>
        <a:xfrm>
          <a:off x="0" y="2157870"/>
          <a:ext cx="6900512" cy="575639"/>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La clave está en la pregunta</a:t>
          </a:r>
          <a:endParaRPr lang="en-US" sz="2400" kern="1200"/>
        </a:p>
      </dsp:txBody>
      <dsp:txXfrm>
        <a:off x="28100" y="2185970"/>
        <a:ext cx="6844312" cy="519439"/>
      </dsp:txXfrm>
    </dsp:sp>
    <dsp:sp modelId="{06DACB7D-27A2-5747-8381-B0352B66ECC2}">
      <dsp:nvSpPr>
        <dsp:cNvPr id="0" name=""/>
        <dsp:cNvSpPr/>
      </dsp:nvSpPr>
      <dsp:spPr>
        <a:xfrm>
          <a:off x="0" y="2802630"/>
          <a:ext cx="6900512" cy="575639"/>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3. ¿De qué depende el tiempo de caída de un peso?</a:t>
          </a:r>
          <a:endParaRPr lang="en-US" sz="2400" kern="1200"/>
        </a:p>
      </dsp:txBody>
      <dsp:txXfrm>
        <a:off x="28100" y="2830730"/>
        <a:ext cx="6844312" cy="519439"/>
      </dsp:txXfrm>
    </dsp:sp>
    <dsp:sp modelId="{F9C4FC7B-C69F-114A-8198-AE7D53BE1021}">
      <dsp:nvSpPr>
        <dsp:cNvPr id="0" name=""/>
        <dsp:cNvSpPr/>
      </dsp:nvSpPr>
      <dsp:spPr>
        <a:xfrm>
          <a:off x="0" y="3447390"/>
          <a:ext cx="6900512" cy="575639"/>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4. HIPÓTESIS</a:t>
          </a:r>
          <a:endParaRPr lang="en-US" sz="2400" kern="1200"/>
        </a:p>
      </dsp:txBody>
      <dsp:txXfrm>
        <a:off x="28100" y="3475490"/>
        <a:ext cx="6844312" cy="519439"/>
      </dsp:txXfrm>
    </dsp:sp>
    <dsp:sp modelId="{694EE81E-6331-2847-9BBA-BBD87EDBE79A}">
      <dsp:nvSpPr>
        <dsp:cNvPr id="0" name=""/>
        <dsp:cNvSpPr/>
      </dsp:nvSpPr>
      <dsp:spPr>
        <a:xfrm>
          <a:off x="0" y="4092150"/>
          <a:ext cx="6900512" cy="57563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DESARROLLO UN EXPERIMENTO</a:t>
          </a:r>
          <a:endParaRPr lang="en-US" sz="2400" kern="1200"/>
        </a:p>
      </dsp:txBody>
      <dsp:txXfrm>
        <a:off x="28100" y="4120250"/>
        <a:ext cx="6844312" cy="519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9FAEF-51FA-DB41-995F-104743271507}">
      <dsp:nvSpPr>
        <dsp:cNvPr id="0" name=""/>
        <dsp:cNvSpPr/>
      </dsp:nvSpPr>
      <dsp:spPr>
        <a:xfrm>
          <a:off x="0" y="3650"/>
          <a:ext cx="6900512" cy="13109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err="1"/>
            <a:t>Refuto</a:t>
          </a:r>
          <a:r>
            <a:rPr lang="en-US" sz="3300" kern="1200" dirty="0"/>
            <a:t> </a:t>
          </a:r>
          <a:r>
            <a:rPr lang="en-US" sz="3300" kern="1200" dirty="0" err="1"/>
            <a:t>hipótesis</a:t>
          </a:r>
          <a:r>
            <a:rPr lang="en-US" sz="3300" kern="1200" dirty="0"/>
            <a:t> y </a:t>
          </a:r>
          <a:r>
            <a:rPr lang="en-US" sz="3300" kern="1200" dirty="0" err="1"/>
            <a:t>vuelvo</a:t>
          </a:r>
          <a:r>
            <a:rPr lang="en-US" sz="3300" kern="1200" dirty="0"/>
            <a:t> al paso 3</a:t>
          </a:r>
        </a:p>
      </dsp:txBody>
      <dsp:txXfrm>
        <a:off x="63994" y="67644"/>
        <a:ext cx="6772524" cy="1182942"/>
      </dsp:txXfrm>
    </dsp:sp>
    <dsp:sp modelId="{06DACB7D-27A2-5747-8381-B0352B66ECC2}">
      <dsp:nvSpPr>
        <dsp:cNvPr id="0" name=""/>
        <dsp:cNvSpPr/>
      </dsp:nvSpPr>
      <dsp:spPr>
        <a:xfrm>
          <a:off x="0" y="1409620"/>
          <a:ext cx="6900512" cy="131093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kern="1200"/>
            <a:t>3. ¿De qué depende el tiempo de caída de un peso?</a:t>
          </a:r>
          <a:endParaRPr lang="en-US" sz="3300" kern="1200"/>
        </a:p>
      </dsp:txBody>
      <dsp:txXfrm>
        <a:off x="63994" y="1473614"/>
        <a:ext cx="6772524" cy="1182942"/>
      </dsp:txXfrm>
    </dsp:sp>
    <dsp:sp modelId="{F9C4FC7B-C69F-114A-8198-AE7D53BE1021}">
      <dsp:nvSpPr>
        <dsp:cNvPr id="0" name=""/>
        <dsp:cNvSpPr/>
      </dsp:nvSpPr>
      <dsp:spPr>
        <a:xfrm>
          <a:off x="0" y="2815590"/>
          <a:ext cx="6900512" cy="131093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ROZAMIENTO DEL AIRE</a:t>
          </a:r>
        </a:p>
      </dsp:txBody>
      <dsp:txXfrm>
        <a:off x="63994" y="2879584"/>
        <a:ext cx="6772524" cy="1182942"/>
      </dsp:txXfrm>
    </dsp:sp>
    <dsp:sp modelId="{694EE81E-6331-2847-9BBA-BBD87EDBE79A}">
      <dsp:nvSpPr>
        <dsp:cNvPr id="0" name=""/>
        <dsp:cNvSpPr/>
      </dsp:nvSpPr>
      <dsp:spPr>
        <a:xfrm>
          <a:off x="0" y="4221560"/>
          <a:ext cx="6900512" cy="131093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s-ES" sz="3300" kern="1200" dirty="0"/>
            <a:t>DESARROLLO UN EXPERIMENTO NUEVO</a:t>
          </a:r>
          <a:endParaRPr lang="en-US" sz="3300" kern="1200" dirty="0"/>
        </a:p>
      </dsp:txBody>
      <dsp:txXfrm>
        <a:off x="63994" y="4285554"/>
        <a:ext cx="6772524" cy="1182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97A67-CB4F-2248-BB07-A55677387811}">
      <dsp:nvSpPr>
        <dsp:cNvPr id="0" name=""/>
        <dsp:cNvSpPr/>
      </dsp:nvSpPr>
      <dsp:spPr>
        <a:xfrm>
          <a:off x="0" y="1115445"/>
          <a:ext cx="6900512" cy="15590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s-ES" sz="6500" kern="1200" dirty="0"/>
            <a:t>Elaboro teoría  </a:t>
          </a:r>
          <a:endParaRPr lang="en-US" sz="6500" kern="1200" dirty="0"/>
        </a:p>
      </dsp:txBody>
      <dsp:txXfrm>
        <a:off x="76105" y="1191550"/>
        <a:ext cx="6748302" cy="1406815"/>
      </dsp:txXfrm>
    </dsp:sp>
    <dsp:sp modelId="{694EE81E-6331-2847-9BBA-BBD87EDBE79A}">
      <dsp:nvSpPr>
        <dsp:cNvPr id="0" name=""/>
        <dsp:cNvSpPr/>
      </dsp:nvSpPr>
      <dsp:spPr>
        <a:xfrm>
          <a:off x="0" y="2861670"/>
          <a:ext cx="6900512" cy="1559025"/>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err="1"/>
            <a:t>Comunicación</a:t>
          </a:r>
          <a:r>
            <a:rPr lang="en-US" sz="6500" kern="1200" dirty="0"/>
            <a:t>.</a:t>
          </a:r>
        </a:p>
      </dsp:txBody>
      <dsp:txXfrm>
        <a:off x="76105" y="2937775"/>
        <a:ext cx="6748302" cy="14068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998561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177139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1288857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9_INTERIOR_imagen ">
    <p:spTree>
      <p:nvGrpSpPr>
        <p:cNvPr id="1" name=""/>
        <p:cNvGrpSpPr/>
        <p:nvPr/>
      </p:nvGrpSpPr>
      <p:grpSpPr>
        <a:xfrm>
          <a:off x="0" y="0"/>
          <a:ext cx="0" cy="0"/>
          <a:chOff x="0" y="0"/>
          <a:chExt cx="0" cy="0"/>
        </a:xfrm>
      </p:grpSpPr>
      <p:sp>
        <p:nvSpPr>
          <p:cNvPr id="6" name="4 Rectángulo"/>
          <p:cNvSpPr/>
          <p:nvPr/>
        </p:nvSpPr>
        <p:spPr>
          <a:xfrm>
            <a:off x="1" y="765176"/>
            <a:ext cx="912284" cy="1428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p>
        </p:txBody>
      </p:sp>
      <p:cxnSp>
        <p:nvCxnSpPr>
          <p:cNvPr id="7" name="5 Conector recto"/>
          <p:cNvCxnSpPr/>
          <p:nvPr/>
        </p:nvCxnSpPr>
        <p:spPr>
          <a:xfrm rot="5400000">
            <a:off x="648759" y="454025"/>
            <a:ext cx="908050" cy="0"/>
          </a:xfrm>
          <a:prstGeom prst="line">
            <a:avLst/>
          </a:prstGeom>
          <a:ln w="38100">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2284"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Marcador de contenido 2"/>
          <p:cNvSpPr>
            <a:spLocks noGrp="1"/>
          </p:cNvSpPr>
          <p:nvPr>
            <p:ph sz="half" idx="1"/>
          </p:nvPr>
        </p:nvSpPr>
        <p:spPr>
          <a:xfrm>
            <a:off x="1295467" y="1268761"/>
            <a:ext cx="6528725" cy="4824537"/>
          </a:xfrm>
          <a:prstGeom prst="rect">
            <a:avLst/>
          </a:prstGeom>
          <a:noFill/>
          <a:ln w="9525">
            <a:noFill/>
            <a:miter lim="800000"/>
            <a:headEnd/>
            <a:tailEnd/>
          </a:ln>
        </p:spPr>
        <p:txBody>
          <a:bodyPr/>
          <a:lstStyle>
            <a:lvl1pPr marL="342900" indent="-250825" algn="l" defTabSz="457200" rtl="0" fontAlgn="base">
              <a:spcBef>
                <a:spcPct val="20000"/>
              </a:spcBef>
              <a:spcAft>
                <a:spcPct val="0"/>
              </a:spcAft>
              <a:buFont typeface="Wingdings" pitchFamily="2" charset="2"/>
              <a:buChar char="§"/>
              <a:defRPr lang="es-ES_tradnl" sz="1800" b="0" kern="1200" dirty="0" smtClean="0">
                <a:solidFill>
                  <a:schemeClr val="tx1"/>
                </a:solidFill>
                <a:latin typeface="+mn-lt"/>
                <a:ea typeface="ヒラギノ角ゴ Pro W3" charset="-128"/>
                <a:cs typeface="Arial"/>
              </a:defRPr>
            </a:lvl1pPr>
            <a:lvl2pPr algn="l" defTabSz="457200" rtl="0" fontAlgn="base">
              <a:spcBef>
                <a:spcPct val="20000"/>
              </a:spcBef>
              <a:spcAft>
                <a:spcPct val="0"/>
              </a:spcAft>
              <a:buFont typeface="Arial" charset="0"/>
              <a:buChar char="•"/>
              <a:defRPr lang="es-ES_tradnl" sz="1600" b="0" kern="1200" dirty="0" smtClean="0">
                <a:solidFill>
                  <a:schemeClr val="tx1"/>
                </a:solidFill>
                <a:latin typeface="+mn-lt"/>
                <a:ea typeface="ヒラギノ角ゴ Pro W3" charset="-128"/>
                <a:cs typeface="Arial"/>
              </a:defRPr>
            </a:lvl2pPr>
            <a:lvl3pPr algn="l" defTabSz="457200" rtl="0" fontAlgn="base">
              <a:spcBef>
                <a:spcPct val="20000"/>
              </a:spcBef>
              <a:spcAft>
                <a:spcPct val="0"/>
              </a:spcAft>
              <a:buFont typeface="Arial" charset="0"/>
              <a:buChar char="•"/>
              <a:defRPr lang="es-ES_tradnl" sz="1600" b="0" kern="1200" dirty="0" smtClean="0">
                <a:solidFill>
                  <a:schemeClr val="tx1"/>
                </a:solidFill>
                <a:latin typeface="+mn-lt"/>
                <a:ea typeface="ヒラギノ角ゴ Pro W3" charset="-128"/>
                <a:cs typeface="Arial"/>
              </a:defRPr>
            </a:lvl3pPr>
            <a:lvl4pPr algn="l" defTabSz="457200" rtl="0" fontAlgn="base">
              <a:spcBef>
                <a:spcPct val="20000"/>
              </a:spcBef>
              <a:spcAft>
                <a:spcPct val="0"/>
              </a:spcAft>
              <a:buFont typeface="Arial" charset="0"/>
              <a:buChar char="•"/>
              <a:defRPr lang="es-ES_tradnl" sz="1600" b="0" kern="1200" dirty="0" smtClean="0">
                <a:solidFill>
                  <a:schemeClr val="tx1"/>
                </a:solidFill>
                <a:latin typeface="+mn-lt"/>
                <a:ea typeface="ヒラギノ角ゴ Pro W3" charset="-128"/>
                <a:cs typeface="Arial"/>
              </a:defRPr>
            </a:lvl4pPr>
            <a:lvl5pPr algn="l" defTabSz="457200" rtl="0" fontAlgn="base">
              <a:spcBef>
                <a:spcPct val="20000"/>
              </a:spcBef>
              <a:spcAft>
                <a:spcPct val="0"/>
              </a:spcAft>
              <a:buFont typeface="Arial" charset="0"/>
              <a:buChar char="•"/>
              <a:defRPr lang="es-ES_tradnl" sz="1600" b="0" kern="1200" dirty="0">
                <a:solidFill>
                  <a:schemeClr val="tx1"/>
                </a:solidFill>
                <a:latin typeface="+mn-lt"/>
                <a:ea typeface="ヒラギノ角ゴ Pro W3" charset="-128"/>
                <a:cs typeface="Arial"/>
              </a:defRPr>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23" name="2 Marcador de posición de imagen"/>
          <p:cNvSpPr>
            <a:spLocks noGrp="1"/>
          </p:cNvSpPr>
          <p:nvPr>
            <p:ph type="pic" idx="13"/>
          </p:nvPr>
        </p:nvSpPr>
        <p:spPr>
          <a:xfrm>
            <a:off x="8016213" y="1268760"/>
            <a:ext cx="3840427" cy="4824536"/>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24" name="1 Título"/>
          <p:cNvSpPr>
            <a:spLocks noGrp="1"/>
          </p:cNvSpPr>
          <p:nvPr>
            <p:ph type="title"/>
          </p:nvPr>
        </p:nvSpPr>
        <p:spPr>
          <a:xfrm>
            <a:off x="1199456" y="0"/>
            <a:ext cx="10657184" cy="548680"/>
          </a:xfrm>
          <a:noFill/>
        </p:spPr>
        <p:txBody>
          <a:bodyPr anchor="b">
            <a:normAutofit/>
          </a:bodyPr>
          <a:lstStyle>
            <a:lvl1pPr algn="l">
              <a:defRPr sz="2000" b="1" baseline="0">
                <a:solidFill>
                  <a:schemeClr val="tx1">
                    <a:lumMod val="50000"/>
                    <a:lumOff val="50000"/>
                  </a:schemeClr>
                </a:solidFill>
              </a:defRPr>
            </a:lvl1pPr>
          </a:lstStyle>
          <a:p>
            <a:r>
              <a:rPr lang="es-ES"/>
              <a:t>Haga clic para modificar el estilo de título del patrón</a:t>
            </a:r>
            <a:endParaRPr lang="es-ES" dirty="0"/>
          </a:p>
        </p:txBody>
      </p:sp>
      <p:sp>
        <p:nvSpPr>
          <p:cNvPr id="25" name="14 Marcador de contenido"/>
          <p:cNvSpPr>
            <a:spLocks noGrp="1"/>
          </p:cNvSpPr>
          <p:nvPr>
            <p:ph sz="quarter" idx="10"/>
          </p:nvPr>
        </p:nvSpPr>
        <p:spPr>
          <a:xfrm>
            <a:off x="1199456" y="548681"/>
            <a:ext cx="10657184" cy="360040"/>
          </a:xfrm>
          <a:prstGeom prst="rect">
            <a:avLst/>
          </a:prstGeom>
        </p:spPr>
        <p:txBody>
          <a:bodyPr/>
          <a:lstStyle>
            <a:lvl1pPr>
              <a:buNone/>
              <a:defRPr sz="1800"/>
            </a:lvl1pPr>
          </a:lstStyle>
          <a:p>
            <a:pPr lvl="0"/>
            <a:r>
              <a:rPr lang="es-ES"/>
              <a:t>Haga clic para modificar el estilo de texto del patrón</a:t>
            </a:r>
          </a:p>
        </p:txBody>
      </p:sp>
    </p:spTree>
    <p:extLst>
      <p:ext uri="{BB962C8B-B14F-4D97-AF65-F5344CB8AC3E}">
        <p14:creationId xmlns:p14="http://schemas.microsoft.com/office/powerpoint/2010/main" val="2117979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112707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1941086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141079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798264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110004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851111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249584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F1F8B7E-3BF3-AB44-A52D-FC0A0EF32D81}" type="datetimeFigureOut">
              <a:rPr lang="es-ES_tradnl" smtClean="0"/>
              <a:pPr/>
              <a:t>14/2/21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729817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F8B7E-3BF3-AB44-A52D-FC0A0EF32D81}" type="datetimeFigureOut">
              <a:rPr lang="es-ES_tradnl" smtClean="0"/>
              <a:pPr/>
              <a:t>14/2/21</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B566C-2165-6246-8263-A6BC1B58D0BE}" type="slidenum">
              <a:rPr lang="es-ES_tradnl" smtClean="0"/>
              <a:pPr/>
              <a:t>‹Nº›</a:t>
            </a:fld>
            <a:endParaRPr lang="es-ES_tradnl"/>
          </a:p>
        </p:txBody>
      </p:sp>
    </p:spTree>
    <p:extLst>
      <p:ext uri="{BB962C8B-B14F-4D97-AF65-F5344CB8AC3E}">
        <p14:creationId xmlns:p14="http://schemas.microsoft.com/office/powerpoint/2010/main" val="334441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l5CLsgEPMc" TargetMode="External"/><Relationship Id="rId2" Type="http://schemas.openxmlformats.org/officeDocument/2006/relationships/hyperlink" Target="https://www.youtube.com/watch?time_continue=42&amp;v=tSsco3XCxWM&amp;feature=emb_logo"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cientificascasio.com/" TargetMode="External"/><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0gDQcTVjyhs&amp;list=PLFy1mVA-cvKBYYXJzdgLb8iqS7ZVe8jye&amp;index=7" TargetMode="External"/><Relationship Id="rId2" Type="http://schemas.openxmlformats.org/officeDocument/2006/relationships/hyperlink" Target="http://www.damisela.com/zoo/" TargetMode="External"/><Relationship Id="rId1" Type="http://schemas.openxmlformats.org/officeDocument/2006/relationships/slideLayout" Target="../slideLayouts/slideLayout6.xml"/><Relationship Id="rId5" Type="http://schemas.openxmlformats.org/officeDocument/2006/relationships/image" Target="../media/image17.tiff"/><Relationship Id="rId4" Type="http://schemas.openxmlformats.org/officeDocument/2006/relationships/image" Target="../media/image1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Inicio%20asignatura/Ficha%20Materia_TICEvfinal4.doc"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educaplus.org/game/el-metodo-cientifico" TargetMode="External"/><Relationship Id="rId2" Type="http://schemas.openxmlformats.org/officeDocument/2006/relationships/hyperlink" Target="https://www.youtube.com/watch?v=zzHu-yqdlz0" TargetMode="External"/><Relationship Id="rId1" Type="http://schemas.openxmlformats.org/officeDocument/2006/relationships/slideLayout" Target="../slideLayouts/slideLayout2.xml"/><Relationship Id="rId4" Type="http://schemas.openxmlformats.org/officeDocument/2006/relationships/hyperlink" Target="https://drive.google.com/file/d/0B6t6-aLmKtoLSUFGVmo1WW5uTEE/view"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educacion.to.uclm.es/pdf/horarios/horarios/primaria_3A.pdf" TargetMode="External"/><Relationship Id="rId2" Type="http://schemas.openxmlformats.org/officeDocument/2006/relationships/hyperlink" Target="https://www.educacion.to.uclm.es/ordenacion-academica/calendario-academico-2019-2020"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8" Type="http://schemas.openxmlformats.org/officeDocument/2006/relationships/hyperlink" Target="https://youtu.be/oYEgdZ3iEKA?t=20" TargetMode="External"/><Relationship Id="rId3" Type="http://schemas.openxmlformats.org/officeDocument/2006/relationships/diagramLayout" Target="../diagrams/layout3.xml"/><Relationship Id="rId7" Type="http://schemas.openxmlformats.org/officeDocument/2006/relationships/image" Target="../media/image36.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hyperlink" Target="https://www.youtube.com/watch?v=E43-CfukEg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link.edelvives.es/ruqah" TargetMode="External"/><Relationship Id="rId2" Type="http://schemas.openxmlformats.org/officeDocument/2006/relationships/hyperlink" Target="http://www.educaciontrespuntocero.com/experiencias/ensenar-futuros-profesores-tic/33355.html?utm_content=bufferdad80&amp;utm_medium=social&amp;utm_source=facebook.com&amp;utm_campaign=buffer" TargetMode="External"/><Relationship Id="rId1" Type="http://schemas.openxmlformats.org/officeDocument/2006/relationships/slideLayout" Target="../slideLayouts/slideLayout2.xml"/><Relationship Id="rId4" Type="http://schemas.openxmlformats.org/officeDocument/2006/relationships/hyperlink" Target="http://chico.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2467" y="-7295"/>
            <a:ext cx="12373975" cy="6865295"/>
          </a:xfrm>
          <a:prstGeom prst="rect">
            <a:avLst/>
          </a:prstGeom>
        </p:spPr>
      </p:pic>
      <p:sp>
        <p:nvSpPr>
          <p:cNvPr id="2" name="Título 1"/>
          <p:cNvSpPr>
            <a:spLocks noGrp="1"/>
          </p:cNvSpPr>
          <p:nvPr>
            <p:ph type="ctrTitle"/>
          </p:nvPr>
        </p:nvSpPr>
        <p:spPr>
          <a:xfrm>
            <a:off x="1524000" y="125772"/>
            <a:ext cx="9144000" cy="2387600"/>
          </a:xfrm>
        </p:spPr>
        <p:txBody>
          <a:bodyPr>
            <a:normAutofit fontScale="90000"/>
          </a:bodyPr>
          <a:lstStyle/>
          <a:p>
            <a:br>
              <a:rPr lang="es-ES_tradnl" dirty="0">
                <a:latin typeface="Arial Rounded MT Bold" charset="0"/>
                <a:ea typeface="Arial Rounded MT Bold" charset="0"/>
                <a:cs typeface="Arial Rounded MT Bold" charset="0"/>
              </a:rPr>
            </a:br>
            <a:r>
              <a:rPr lang="es-ES_tradnl" dirty="0">
                <a:latin typeface="Arial Rounded MT Bold" charset="0"/>
                <a:ea typeface="Arial Rounded MT Bold" charset="0"/>
                <a:cs typeface="Arial Rounded MT Bold" charset="0"/>
              </a:rPr>
              <a:t> FACULTAD DE EDUCACI</a:t>
            </a:r>
            <a:r>
              <a:rPr lang="es-ES" dirty="0">
                <a:latin typeface="Arial Rounded MT Bold" charset="0"/>
                <a:ea typeface="Arial Rounded MT Bold" charset="0"/>
                <a:cs typeface="Arial Rounded MT Bold" charset="0"/>
              </a:rPr>
              <a:t>ÓN TOLEDO </a:t>
            </a:r>
            <a:endParaRPr lang="es-ES_tradnl" sz="2700" dirty="0">
              <a:latin typeface="Arial Rounded MT Bold" charset="0"/>
              <a:ea typeface="Arial Rounded MT Bold" charset="0"/>
              <a:cs typeface="Arial Rounded MT Bold" charset="0"/>
            </a:endParaRPr>
          </a:p>
        </p:txBody>
      </p:sp>
      <p:sp>
        <p:nvSpPr>
          <p:cNvPr id="3" name="Subtítulo 2"/>
          <p:cNvSpPr>
            <a:spLocks noGrp="1"/>
          </p:cNvSpPr>
          <p:nvPr>
            <p:ph type="subTitle" idx="1"/>
          </p:nvPr>
        </p:nvSpPr>
        <p:spPr>
          <a:xfrm>
            <a:off x="1058238" y="4783562"/>
            <a:ext cx="9914562" cy="1655762"/>
          </a:xfrm>
        </p:spPr>
        <p:txBody>
          <a:bodyPr>
            <a:normAutofit/>
          </a:bodyPr>
          <a:lstStyle/>
          <a:p>
            <a:endParaRPr lang="es-ES_tradnl" sz="2800" u="sng" dirty="0">
              <a:latin typeface="Arial Rounded MT Bold" charset="0"/>
              <a:ea typeface="Arial Rounded MT Bold" charset="0"/>
              <a:cs typeface="Arial Rounded MT Bold" charset="0"/>
            </a:endParaRPr>
          </a:p>
          <a:p>
            <a:r>
              <a:rPr lang="es-ES_tradnl" sz="2800" u="sng" dirty="0">
                <a:latin typeface="Arial Rounded MT Bold" charset="0"/>
                <a:ea typeface="Arial Rounded MT Bold" charset="0"/>
                <a:cs typeface="Arial Rounded MT Bold" charset="0"/>
              </a:rPr>
              <a:t>LAS TICS APLICADAS A LA EDUCACI</a:t>
            </a:r>
            <a:r>
              <a:rPr lang="es-ES" sz="2800" u="sng" dirty="0">
                <a:latin typeface="Arial Rounded MT Bold" charset="0"/>
                <a:ea typeface="Arial Rounded MT Bold" charset="0"/>
                <a:cs typeface="Arial Rounded MT Bold" charset="0"/>
              </a:rPr>
              <a:t>ÓN, DIDÁCTICA DE LAS CIENCIAS EXPERIMENTALES</a:t>
            </a:r>
            <a:endParaRPr lang="es-ES_tradnl" sz="2800" u="sng"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429151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BD2601-C508-C748-95EB-004DD87A287C}"/>
              </a:ext>
            </a:extLst>
          </p:cNvPr>
          <p:cNvSpPr>
            <a:spLocks noGrp="1"/>
          </p:cNvSpPr>
          <p:nvPr>
            <p:ph type="title"/>
          </p:nvPr>
        </p:nvSpPr>
        <p:spPr>
          <a:solidFill>
            <a:schemeClr val="accent2"/>
          </a:solidFill>
          <a:ln>
            <a:solidFill>
              <a:schemeClr val="accent1"/>
            </a:solidFill>
          </a:ln>
        </p:spPr>
        <p:txBody>
          <a:bodyPr/>
          <a:lstStyle/>
          <a:p>
            <a:pPr algn="ctr"/>
            <a:r>
              <a:rPr lang="es-ES" dirty="0"/>
              <a:t>INVESTIGAR</a:t>
            </a:r>
          </a:p>
        </p:txBody>
      </p:sp>
      <p:sp>
        <p:nvSpPr>
          <p:cNvPr id="3" name="Marcador de contenido 2">
            <a:extLst>
              <a:ext uri="{FF2B5EF4-FFF2-40B4-BE49-F238E27FC236}">
                <a16:creationId xmlns:a16="http://schemas.microsoft.com/office/drawing/2014/main" id="{933C3B81-D860-6942-814B-A441649622FD}"/>
              </a:ext>
            </a:extLst>
          </p:cNvPr>
          <p:cNvSpPr>
            <a:spLocks noGrp="1"/>
          </p:cNvSpPr>
          <p:nvPr>
            <p:ph idx="1"/>
          </p:nvPr>
        </p:nvSpPr>
        <p:spPr/>
        <p:txBody>
          <a:bodyPr>
            <a:normAutofit fontScale="85000" lnSpcReduction="20000"/>
          </a:bodyPr>
          <a:lstStyle/>
          <a:p>
            <a:pPr marL="0" indent="0">
              <a:buNone/>
            </a:pPr>
            <a:r>
              <a:rPr lang="es-ES" dirty="0"/>
              <a:t>La definición de</a:t>
            </a:r>
            <a:r>
              <a:rPr lang="es-ES" b="1" dirty="0"/>
              <a:t> investigar</a:t>
            </a:r>
            <a:r>
              <a:rPr lang="es-ES" dirty="0"/>
              <a:t> es:</a:t>
            </a:r>
            <a:br>
              <a:rPr lang="es-ES" dirty="0"/>
            </a:br>
            <a:r>
              <a:rPr lang="es-ES" dirty="0"/>
              <a:t> </a:t>
            </a:r>
          </a:p>
          <a:p>
            <a:pPr marL="0" indent="0">
              <a:buNone/>
            </a:pPr>
            <a:r>
              <a:rPr lang="es-ES" u="sng" dirty="0"/>
              <a:t>Indagar para descubrir algo. </a:t>
            </a:r>
          </a:p>
          <a:p>
            <a:pPr marL="0" indent="0">
              <a:buNone/>
            </a:pPr>
            <a:r>
              <a:rPr lang="es-ES" u="sng" dirty="0" err="1"/>
              <a:t>Ej</a:t>
            </a:r>
            <a:r>
              <a:rPr lang="es-ES" u="sng" dirty="0"/>
              <a:t>…..Indagar para aclarar la conducta de ciertas personas sospechosas de actuar ilegalmente</a:t>
            </a:r>
            <a:r>
              <a:rPr lang="es-ES" dirty="0"/>
              <a:t>. </a:t>
            </a:r>
          </a:p>
          <a:p>
            <a:pPr marL="0" indent="0">
              <a:buNone/>
            </a:pPr>
            <a:r>
              <a:rPr lang="es-ES" u="sng" dirty="0"/>
              <a:t>Realizar actividades intelectuales y experimentales de modo sistemático con el propósito de aumentar los conocimientos sobre una determinada materia</a:t>
            </a:r>
            <a:r>
              <a:rPr lang="es-ES" dirty="0"/>
              <a:t>.</a:t>
            </a:r>
          </a:p>
          <a:p>
            <a:pPr marL="0" indent="0">
              <a:buNone/>
            </a:pPr>
            <a:endParaRPr lang="es-ES" dirty="0"/>
          </a:p>
          <a:p>
            <a:pPr marL="0" indent="0">
              <a:buNone/>
            </a:pPr>
            <a:endParaRPr lang="es-ES" dirty="0"/>
          </a:p>
          <a:p>
            <a:pPr marL="0" indent="0">
              <a:buNone/>
            </a:pPr>
            <a:endParaRPr lang="es-ES" dirty="0"/>
          </a:p>
          <a:p>
            <a:pPr marL="514350" indent="-514350">
              <a:buAutoNum type="arabicPeriod"/>
            </a:pPr>
            <a:r>
              <a:rPr lang="es-ES" dirty="0">
                <a:hlinkClick r:id="rId2"/>
              </a:rPr>
              <a:t>Investigar 1</a:t>
            </a:r>
            <a:endParaRPr lang="es-ES" dirty="0"/>
          </a:p>
          <a:p>
            <a:pPr marL="514350" indent="-514350">
              <a:buAutoNum type="arabicPeriod"/>
            </a:pPr>
            <a:r>
              <a:rPr lang="es-ES" dirty="0">
                <a:hlinkClick r:id="rId3"/>
              </a:rPr>
              <a:t>Investigar 2</a:t>
            </a:r>
            <a:endParaRPr lang="es-ES" dirty="0"/>
          </a:p>
          <a:p>
            <a:pPr marL="514350" indent="-514350">
              <a:buAutoNum type="arabicPeriod"/>
            </a:pPr>
            <a:endParaRPr lang="es-ES" dirty="0"/>
          </a:p>
        </p:txBody>
      </p:sp>
    </p:spTree>
    <p:extLst>
      <p:ext uri="{BB962C8B-B14F-4D97-AF65-F5344CB8AC3E}">
        <p14:creationId xmlns:p14="http://schemas.microsoft.com/office/powerpoint/2010/main" val="1688624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FD8DD6-165D-364B-B94C-E9A718F3BE75}"/>
              </a:ext>
            </a:extLst>
          </p:cNvPr>
          <p:cNvSpPr>
            <a:spLocks noGrp="1"/>
          </p:cNvSpPr>
          <p:nvPr>
            <p:ph type="title"/>
          </p:nvPr>
        </p:nvSpPr>
        <p:spPr/>
        <p:txBody>
          <a:bodyPr/>
          <a:lstStyle/>
          <a:p>
            <a:endParaRPr lang="es-ES"/>
          </a:p>
        </p:txBody>
      </p:sp>
      <p:pic>
        <p:nvPicPr>
          <p:cNvPr id="5" name="Marcador de contenido 4" descr="Imagen que contiene texto, libro&#10;&#10;Descripción generada automáticamente">
            <a:extLst>
              <a:ext uri="{FF2B5EF4-FFF2-40B4-BE49-F238E27FC236}">
                <a16:creationId xmlns:a16="http://schemas.microsoft.com/office/drawing/2014/main" id="{49938A10-A988-B340-A0A7-2A64ADF6BEAC}"/>
              </a:ext>
            </a:extLst>
          </p:cNvPr>
          <p:cNvPicPr>
            <a:picLocks noGrp="1" noChangeAspect="1"/>
          </p:cNvPicPr>
          <p:nvPr>
            <p:ph idx="1"/>
          </p:nvPr>
        </p:nvPicPr>
        <p:blipFill>
          <a:blip r:embed="rId2"/>
          <a:stretch>
            <a:fillRect/>
          </a:stretch>
        </p:blipFill>
        <p:spPr>
          <a:xfrm>
            <a:off x="259816" y="203765"/>
            <a:ext cx="3075189" cy="4351338"/>
          </a:xfrm>
        </p:spPr>
      </p:pic>
      <p:pic>
        <p:nvPicPr>
          <p:cNvPr id="7" name="Imagen 6">
            <a:extLst>
              <a:ext uri="{FF2B5EF4-FFF2-40B4-BE49-F238E27FC236}">
                <a16:creationId xmlns:a16="http://schemas.microsoft.com/office/drawing/2014/main" id="{39BF53D5-B260-ED4A-96DF-B0A0B7270F2B}"/>
              </a:ext>
            </a:extLst>
          </p:cNvPr>
          <p:cNvPicPr>
            <a:picLocks noChangeAspect="1"/>
          </p:cNvPicPr>
          <p:nvPr/>
        </p:nvPicPr>
        <p:blipFill>
          <a:blip r:embed="rId3"/>
          <a:stretch>
            <a:fillRect/>
          </a:stretch>
        </p:blipFill>
        <p:spPr>
          <a:xfrm>
            <a:off x="3335005" y="203765"/>
            <a:ext cx="2910228" cy="4351338"/>
          </a:xfrm>
          <a:prstGeom prst="rect">
            <a:avLst/>
          </a:prstGeom>
        </p:spPr>
      </p:pic>
      <p:pic>
        <p:nvPicPr>
          <p:cNvPr id="9" name="Imagen 8" descr="Imagen que contiene texto, señal, hombre, jugador&#10;&#10;Descripción generada automáticamente">
            <a:extLst>
              <a:ext uri="{FF2B5EF4-FFF2-40B4-BE49-F238E27FC236}">
                <a16:creationId xmlns:a16="http://schemas.microsoft.com/office/drawing/2014/main" id="{AE52B892-B26C-9E47-A3B4-01362393E1B9}"/>
              </a:ext>
            </a:extLst>
          </p:cNvPr>
          <p:cNvPicPr>
            <a:picLocks noChangeAspect="1"/>
          </p:cNvPicPr>
          <p:nvPr/>
        </p:nvPicPr>
        <p:blipFill>
          <a:blip r:embed="rId4"/>
          <a:stretch>
            <a:fillRect/>
          </a:stretch>
        </p:blipFill>
        <p:spPr>
          <a:xfrm>
            <a:off x="6245233" y="203765"/>
            <a:ext cx="3075189" cy="4351338"/>
          </a:xfrm>
          <a:prstGeom prst="rect">
            <a:avLst/>
          </a:prstGeom>
        </p:spPr>
      </p:pic>
      <p:pic>
        <p:nvPicPr>
          <p:cNvPr id="11" name="Imagen 10" descr="Imagen que contiene tabla, sostener, hombre, negro&#10;&#10;Descripción generada automáticamente">
            <a:extLst>
              <a:ext uri="{FF2B5EF4-FFF2-40B4-BE49-F238E27FC236}">
                <a16:creationId xmlns:a16="http://schemas.microsoft.com/office/drawing/2014/main" id="{D931CC1D-49BF-6A40-ABC0-3ECD2DEB109C}"/>
              </a:ext>
            </a:extLst>
          </p:cNvPr>
          <p:cNvPicPr>
            <a:picLocks noChangeAspect="1"/>
          </p:cNvPicPr>
          <p:nvPr/>
        </p:nvPicPr>
        <p:blipFill>
          <a:blip r:embed="rId5"/>
          <a:stretch>
            <a:fillRect/>
          </a:stretch>
        </p:blipFill>
        <p:spPr>
          <a:xfrm>
            <a:off x="9151295" y="203765"/>
            <a:ext cx="3040706" cy="4351338"/>
          </a:xfrm>
          <a:prstGeom prst="rect">
            <a:avLst/>
          </a:prstGeom>
        </p:spPr>
      </p:pic>
    </p:spTree>
    <p:extLst>
      <p:ext uri="{BB962C8B-B14F-4D97-AF65-F5344CB8AC3E}">
        <p14:creationId xmlns:p14="http://schemas.microsoft.com/office/powerpoint/2010/main" val="1161601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6C61E-CA7E-AB4F-A283-E3529A17B22E}"/>
              </a:ext>
            </a:extLst>
          </p:cNvPr>
          <p:cNvSpPr>
            <a:spLocks noGrp="1"/>
          </p:cNvSpPr>
          <p:nvPr>
            <p:ph type="title"/>
          </p:nvPr>
        </p:nvSpPr>
        <p:spPr/>
        <p:txBody>
          <a:bodyPr/>
          <a:lstStyle/>
          <a:p>
            <a:endParaRPr lang="es-ES"/>
          </a:p>
        </p:txBody>
      </p:sp>
      <p:pic>
        <p:nvPicPr>
          <p:cNvPr id="5" name="Marcador de contenido 4" descr="Imagen que contiene texto&#10;&#10;Descripción generada automáticamente">
            <a:extLst>
              <a:ext uri="{FF2B5EF4-FFF2-40B4-BE49-F238E27FC236}">
                <a16:creationId xmlns:a16="http://schemas.microsoft.com/office/drawing/2014/main" id="{D8E1DFD1-B3F1-EA45-9DCC-07EE5A355390}"/>
              </a:ext>
            </a:extLst>
          </p:cNvPr>
          <p:cNvPicPr>
            <a:picLocks noGrp="1" noChangeAspect="1"/>
          </p:cNvPicPr>
          <p:nvPr>
            <p:ph idx="1"/>
          </p:nvPr>
        </p:nvPicPr>
        <p:blipFill>
          <a:blip r:embed="rId2"/>
          <a:stretch>
            <a:fillRect/>
          </a:stretch>
        </p:blipFill>
        <p:spPr>
          <a:xfrm>
            <a:off x="0" y="1690688"/>
            <a:ext cx="3075189" cy="4351338"/>
          </a:xfrm>
        </p:spPr>
      </p:pic>
      <p:pic>
        <p:nvPicPr>
          <p:cNvPr id="7" name="Imagen 6" descr="Imagen que contiene texto, libro&#10;&#10;Descripción generada automáticamente">
            <a:extLst>
              <a:ext uri="{FF2B5EF4-FFF2-40B4-BE49-F238E27FC236}">
                <a16:creationId xmlns:a16="http://schemas.microsoft.com/office/drawing/2014/main" id="{24449E1A-9330-3243-BE3E-D5F46FEE8611}"/>
              </a:ext>
            </a:extLst>
          </p:cNvPr>
          <p:cNvPicPr>
            <a:picLocks noChangeAspect="1"/>
          </p:cNvPicPr>
          <p:nvPr/>
        </p:nvPicPr>
        <p:blipFill>
          <a:blip r:embed="rId3"/>
          <a:stretch>
            <a:fillRect/>
          </a:stretch>
        </p:blipFill>
        <p:spPr>
          <a:xfrm>
            <a:off x="3075189" y="1690688"/>
            <a:ext cx="3020811" cy="4351338"/>
          </a:xfrm>
          <a:prstGeom prst="rect">
            <a:avLst/>
          </a:prstGeom>
        </p:spPr>
      </p:pic>
      <p:pic>
        <p:nvPicPr>
          <p:cNvPr id="9" name="Imagen 8" descr="Imagen que contiene foto, mujer, sostener, tabla&#10;&#10;Descripción generada automáticamente">
            <a:extLst>
              <a:ext uri="{FF2B5EF4-FFF2-40B4-BE49-F238E27FC236}">
                <a16:creationId xmlns:a16="http://schemas.microsoft.com/office/drawing/2014/main" id="{47E3F07B-C019-A548-AC6C-90D558E549B1}"/>
              </a:ext>
            </a:extLst>
          </p:cNvPr>
          <p:cNvPicPr>
            <a:picLocks noChangeAspect="1"/>
          </p:cNvPicPr>
          <p:nvPr/>
        </p:nvPicPr>
        <p:blipFill>
          <a:blip r:embed="rId4"/>
          <a:stretch>
            <a:fillRect/>
          </a:stretch>
        </p:blipFill>
        <p:spPr>
          <a:xfrm flipH="1">
            <a:off x="6096000" y="1690688"/>
            <a:ext cx="3075189" cy="4351338"/>
          </a:xfrm>
          <a:prstGeom prst="rect">
            <a:avLst/>
          </a:prstGeom>
        </p:spPr>
      </p:pic>
      <p:pic>
        <p:nvPicPr>
          <p:cNvPr id="11" name="Imagen 10" descr="Imagen que contiene foto, hombre, sostener&#10;&#10;Descripción generada automáticamente">
            <a:extLst>
              <a:ext uri="{FF2B5EF4-FFF2-40B4-BE49-F238E27FC236}">
                <a16:creationId xmlns:a16="http://schemas.microsoft.com/office/drawing/2014/main" id="{EF0FC872-75E2-7B41-A366-D4A0946E19DE}"/>
              </a:ext>
            </a:extLst>
          </p:cNvPr>
          <p:cNvPicPr>
            <a:picLocks noChangeAspect="1"/>
          </p:cNvPicPr>
          <p:nvPr/>
        </p:nvPicPr>
        <p:blipFill>
          <a:blip r:embed="rId5"/>
          <a:stretch>
            <a:fillRect/>
          </a:stretch>
        </p:blipFill>
        <p:spPr>
          <a:xfrm>
            <a:off x="9171189" y="1690689"/>
            <a:ext cx="3020811" cy="4351338"/>
          </a:xfrm>
          <a:prstGeom prst="rect">
            <a:avLst/>
          </a:prstGeom>
        </p:spPr>
      </p:pic>
      <p:sp>
        <p:nvSpPr>
          <p:cNvPr id="3" name="Rectángulo 2">
            <a:extLst>
              <a:ext uri="{FF2B5EF4-FFF2-40B4-BE49-F238E27FC236}">
                <a16:creationId xmlns:a16="http://schemas.microsoft.com/office/drawing/2014/main" id="{E080A560-224B-A447-A3E4-6E927321403F}"/>
              </a:ext>
            </a:extLst>
          </p:cNvPr>
          <p:cNvSpPr/>
          <p:nvPr/>
        </p:nvSpPr>
        <p:spPr>
          <a:xfrm>
            <a:off x="4399061" y="6120058"/>
            <a:ext cx="3393878" cy="646331"/>
          </a:xfrm>
          <a:prstGeom prst="rect">
            <a:avLst/>
          </a:prstGeom>
        </p:spPr>
        <p:txBody>
          <a:bodyPr wrap="none">
            <a:spAutoFit/>
          </a:bodyPr>
          <a:lstStyle/>
          <a:p>
            <a:r>
              <a:rPr lang="es-ES" dirty="0">
                <a:hlinkClick r:id="rId6"/>
              </a:rPr>
              <a:t>https://www.cientificascasio.com/</a:t>
            </a:r>
            <a:endParaRPr lang="es-ES" dirty="0"/>
          </a:p>
          <a:p>
            <a:endParaRPr lang="es-ES" dirty="0"/>
          </a:p>
        </p:txBody>
      </p:sp>
    </p:spTree>
    <p:extLst>
      <p:ext uri="{BB962C8B-B14F-4D97-AF65-F5344CB8AC3E}">
        <p14:creationId xmlns:p14="http://schemas.microsoft.com/office/powerpoint/2010/main" val="1386736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BAF95B-C813-8949-9B95-F400C19D78D5}"/>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A48C58B8-D69B-BF46-8016-765B849D356E}"/>
              </a:ext>
            </a:extLst>
          </p:cNvPr>
          <p:cNvPicPr>
            <a:picLocks noGrp="1" noChangeAspect="1"/>
          </p:cNvPicPr>
          <p:nvPr>
            <p:ph idx="1"/>
          </p:nvPr>
        </p:nvPicPr>
        <p:blipFill>
          <a:blip r:embed="rId2"/>
          <a:stretch>
            <a:fillRect/>
          </a:stretch>
        </p:blipFill>
        <p:spPr>
          <a:xfrm>
            <a:off x="6815722" y="0"/>
            <a:ext cx="4366920" cy="6858000"/>
          </a:xfrm>
        </p:spPr>
      </p:pic>
      <p:pic>
        <p:nvPicPr>
          <p:cNvPr id="7" name="Imagen 6" descr="Imagen que contiene texto, monitor, teléfono, sostener&#10;&#10;Descripción generada automáticamente">
            <a:extLst>
              <a:ext uri="{FF2B5EF4-FFF2-40B4-BE49-F238E27FC236}">
                <a16:creationId xmlns:a16="http://schemas.microsoft.com/office/drawing/2014/main" id="{89F7C855-CCF7-FF48-9F0A-5B2805F4364A}"/>
              </a:ext>
            </a:extLst>
          </p:cNvPr>
          <p:cNvPicPr>
            <a:picLocks noChangeAspect="1"/>
          </p:cNvPicPr>
          <p:nvPr/>
        </p:nvPicPr>
        <p:blipFill>
          <a:blip r:embed="rId3"/>
          <a:stretch>
            <a:fillRect/>
          </a:stretch>
        </p:blipFill>
        <p:spPr>
          <a:xfrm>
            <a:off x="0" y="0"/>
            <a:ext cx="4846704" cy="6858000"/>
          </a:xfrm>
          <a:prstGeom prst="rect">
            <a:avLst/>
          </a:prstGeom>
        </p:spPr>
      </p:pic>
      <p:pic>
        <p:nvPicPr>
          <p:cNvPr id="9" name="Imagen 8">
            <a:extLst>
              <a:ext uri="{FF2B5EF4-FFF2-40B4-BE49-F238E27FC236}">
                <a16:creationId xmlns:a16="http://schemas.microsoft.com/office/drawing/2014/main" id="{79324893-0F5F-EC42-9469-BA9816E6401A}"/>
              </a:ext>
            </a:extLst>
          </p:cNvPr>
          <p:cNvPicPr>
            <a:picLocks noChangeAspect="1"/>
          </p:cNvPicPr>
          <p:nvPr/>
        </p:nvPicPr>
        <p:blipFill>
          <a:blip r:embed="rId4"/>
          <a:stretch>
            <a:fillRect/>
          </a:stretch>
        </p:blipFill>
        <p:spPr>
          <a:xfrm>
            <a:off x="4846704" y="0"/>
            <a:ext cx="2394356" cy="6858000"/>
          </a:xfrm>
          <a:prstGeom prst="rect">
            <a:avLst/>
          </a:prstGeom>
        </p:spPr>
      </p:pic>
    </p:spTree>
    <p:extLst>
      <p:ext uri="{BB962C8B-B14F-4D97-AF65-F5344CB8AC3E}">
        <p14:creationId xmlns:p14="http://schemas.microsoft.com/office/powerpoint/2010/main" val="458630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277813"/>
            <a:ext cx="8229600" cy="774700"/>
          </a:xfrm>
          <a:solidFill>
            <a:schemeClr val="accent6">
              <a:lumMod val="40000"/>
              <a:lumOff val="60000"/>
            </a:schemeClr>
          </a:solidFill>
          <a:ln>
            <a:solidFill>
              <a:schemeClr val="tx1"/>
            </a:solidFill>
          </a:ln>
        </p:spPr>
        <p:txBody>
          <a:bodyPr/>
          <a:lstStyle/>
          <a:p>
            <a:pPr>
              <a:defRPr/>
            </a:pPr>
            <a:r>
              <a:rPr lang="es-ES" sz="2800" dirty="0"/>
              <a:t>                   Transposición didáctica</a:t>
            </a:r>
          </a:p>
        </p:txBody>
      </p:sp>
      <p:sp>
        <p:nvSpPr>
          <p:cNvPr id="7171" name="2 CuadroTexto"/>
          <p:cNvSpPr txBox="1">
            <a:spLocks noChangeArrowheads="1"/>
          </p:cNvSpPr>
          <p:nvPr/>
        </p:nvSpPr>
        <p:spPr bwMode="auto">
          <a:xfrm>
            <a:off x="1774826" y="4184651"/>
            <a:ext cx="8642349" cy="18158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 altLang="es-ES_tradnl" sz="2800" dirty="0">
              <a:solidFill>
                <a:srgbClr val="252525"/>
              </a:solidFill>
              <a:latin typeface="Arial" charset="0"/>
            </a:endParaRPr>
          </a:p>
          <a:p>
            <a:pPr eaLnBrk="1" hangingPunct="1"/>
            <a:r>
              <a:rPr lang="es-ES" altLang="es-ES_tradnl" sz="2800" b="1" dirty="0">
                <a:solidFill>
                  <a:srgbClr val="252525"/>
                </a:solidFill>
                <a:latin typeface="+mn-lt"/>
              </a:rPr>
              <a:t>EL QUÉ</a:t>
            </a:r>
            <a:r>
              <a:rPr lang="es-ES" altLang="es-ES_tradnl" sz="2800" dirty="0">
                <a:solidFill>
                  <a:srgbClr val="252525"/>
                </a:solidFill>
                <a:latin typeface="+mn-lt"/>
              </a:rPr>
              <a:t>:</a:t>
            </a:r>
            <a:r>
              <a:rPr lang="es-ES" altLang="es-ES_tradnl" sz="2800" u="sng" dirty="0">
                <a:solidFill>
                  <a:srgbClr val="252525"/>
                </a:solidFill>
                <a:latin typeface="+mn-lt"/>
              </a:rPr>
              <a:t> ¿Qué voy a enseñar?</a:t>
            </a:r>
            <a:r>
              <a:rPr lang="es-ES" altLang="es-ES_tradnl" sz="2800" dirty="0">
                <a:solidFill>
                  <a:srgbClr val="252525"/>
                </a:solidFill>
                <a:latin typeface="+mn-lt"/>
              </a:rPr>
              <a:t> </a:t>
            </a:r>
          </a:p>
          <a:p>
            <a:pPr eaLnBrk="1" hangingPunct="1"/>
            <a:r>
              <a:rPr lang="es-ES" altLang="es-ES_tradnl" sz="2800" b="1" dirty="0">
                <a:solidFill>
                  <a:srgbClr val="252525"/>
                </a:solidFill>
                <a:latin typeface="+mn-lt"/>
              </a:rPr>
              <a:t>EL PARA QUÉ</a:t>
            </a:r>
            <a:r>
              <a:rPr lang="es-ES" altLang="es-ES_tradnl" sz="2800" dirty="0">
                <a:solidFill>
                  <a:srgbClr val="252525"/>
                </a:solidFill>
                <a:latin typeface="+mn-lt"/>
              </a:rPr>
              <a:t>:</a:t>
            </a:r>
            <a:r>
              <a:rPr lang="es-ES" altLang="es-ES_tradnl" sz="2800" u="sng" dirty="0">
                <a:solidFill>
                  <a:srgbClr val="252525"/>
                </a:solidFill>
                <a:latin typeface="+mn-lt"/>
              </a:rPr>
              <a:t> ¿Para qué voy a enseñar esto? </a:t>
            </a:r>
            <a:endParaRPr lang="es-ES" altLang="es-ES_tradnl" sz="2800" dirty="0">
              <a:solidFill>
                <a:srgbClr val="252525"/>
              </a:solidFill>
              <a:latin typeface="+mn-lt"/>
            </a:endParaRPr>
          </a:p>
          <a:p>
            <a:pPr eaLnBrk="1" hangingPunct="1"/>
            <a:r>
              <a:rPr lang="es-ES" altLang="es-ES_tradnl" sz="2800" b="1" dirty="0">
                <a:solidFill>
                  <a:srgbClr val="252525"/>
                </a:solidFill>
                <a:latin typeface="+mn-lt"/>
              </a:rPr>
              <a:t>EL CÓMO</a:t>
            </a:r>
            <a:r>
              <a:rPr lang="es-ES" altLang="es-ES_tradnl" sz="2800" dirty="0">
                <a:solidFill>
                  <a:srgbClr val="252525"/>
                </a:solidFill>
                <a:latin typeface="+mn-lt"/>
              </a:rPr>
              <a:t>: </a:t>
            </a:r>
            <a:r>
              <a:rPr lang="es-ES" altLang="es-ES_tradnl" sz="2800" u="sng" dirty="0">
                <a:solidFill>
                  <a:srgbClr val="252525"/>
                </a:solidFill>
                <a:latin typeface="+mn-lt"/>
              </a:rPr>
              <a:t>¿Cómo voy a enseñar esto?</a:t>
            </a:r>
            <a:r>
              <a:rPr lang="es-ES" altLang="es-ES_tradnl" sz="2800" dirty="0">
                <a:solidFill>
                  <a:srgbClr val="252525"/>
                </a:solidFill>
                <a:latin typeface="+mn-lt"/>
              </a:rPr>
              <a:t> </a:t>
            </a:r>
          </a:p>
        </p:txBody>
      </p:sp>
      <p:sp>
        <p:nvSpPr>
          <p:cNvPr id="4" name="3 Rectángulo"/>
          <p:cNvSpPr/>
          <p:nvPr/>
        </p:nvSpPr>
        <p:spPr>
          <a:xfrm>
            <a:off x="1774826" y="1997075"/>
            <a:ext cx="8424863" cy="1385888"/>
          </a:xfrm>
          <a:prstGeom prst="rect">
            <a:avLst/>
          </a:prstGeom>
          <a:ln>
            <a:solidFill>
              <a:schemeClr val="tx1"/>
            </a:solidFill>
          </a:ln>
          <a:effectLst>
            <a:outerShdw blurRad="50800" dist="50800" dir="5400000" algn="ctr" rotWithShape="0">
              <a:schemeClr val="bg1">
                <a:lumMod val="60000"/>
                <a:lumOff val="40000"/>
              </a:schemeClr>
            </a:outerShdw>
          </a:effectLst>
        </p:spPr>
        <p:txBody>
          <a:bodyPr>
            <a:spAutoFit/>
          </a:bodyPr>
          <a:lstStyle/>
          <a:p>
            <a:pPr>
              <a:defRPr/>
            </a:pPr>
            <a:r>
              <a:rPr lang="es-ES" sz="2800" b="1" dirty="0">
                <a:solidFill>
                  <a:schemeClr val="bg1">
                    <a:lumMod val="50000"/>
                  </a:schemeClr>
                </a:solidFill>
                <a:latin typeface="Verdana" pitchFamily="34" charset="0"/>
              </a:rPr>
              <a:t>Mecanismo mediante el cual el maestro o profesor “toma” el conocimiento</a:t>
            </a:r>
            <a:r>
              <a:rPr lang="es-ES" sz="2800" dirty="0">
                <a:solidFill>
                  <a:schemeClr val="bg1">
                    <a:lumMod val="50000"/>
                  </a:schemeClr>
                </a:solidFill>
                <a:latin typeface="Verdana" pitchFamily="34" charset="0"/>
              </a:rPr>
              <a:t> y lo transforma para presentárselo a sus alumnos</a:t>
            </a:r>
          </a:p>
        </p:txBody>
      </p:sp>
      <p:pic>
        <p:nvPicPr>
          <p:cNvPr id="5" name="Imagen 4"/>
          <p:cNvPicPr>
            <a:picLocks noChangeAspect="1"/>
          </p:cNvPicPr>
          <p:nvPr/>
        </p:nvPicPr>
        <p:blipFill>
          <a:blip r:embed="rId2"/>
          <a:stretch>
            <a:fillRect/>
          </a:stretch>
        </p:blipFill>
        <p:spPr>
          <a:xfrm>
            <a:off x="0" y="6237"/>
            <a:ext cx="1371600" cy="1168400"/>
          </a:xfrm>
          <a:prstGeom prst="rect">
            <a:avLst/>
          </a:prstGeom>
          <a:ln>
            <a:solidFill>
              <a:schemeClr val="tx1"/>
            </a:solidFill>
          </a:ln>
        </p:spPr>
      </p:pic>
    </p:spTree>
    <p:extLst>
      <p:ext uri="{BB962C8B-B14F-4D97-AF65-F5344CB8AC3E}">
        <p14:creationId xmlns:p14="http://schemas.microsoft.com/office/powerpoint/2010/main" val="138187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26"/>
          <p:cNvSpPr txBox="1">
            <a:spLocks noChangeArrowheads="1"/>
          </p:cNvSpPr>
          <p:nvPr/>
        </p:nvSpPr>
        <p:spPr bwMode="auto">
          <a:xfrm>
            <a:off x="3372105" y="457200"/>
            <a:ext cx="5390643" cy="707886"/>
          </a:xfrm>
          <a:prstGeom prst="rect">
            <a:avLst/>
          </a:prstGeom>
          <a:solidFill>
            <a:schemeClr val="accent1"/>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eaLnBrk="1" hangingPunct="1"/>
            <a:r>
              <a:rPr lang="es-ES" altLang="es-ES_tradnl" sz="2000" dirty="0">
                <a:latin typeface="+mn-lt"/>
              </a:rPr>
              <a:t>¿Cuales son los elementos didácticos del </a:t>
            </a:r>
            <a:r>
              <a:rPr lang="es-ES" altLang="es-ES_tradnl" sz="2000" dirty="0" err="1">
                <a:latin typeface="+mn-lt"/>
              </a:rPr>
              <a:t>curriculo</a:t>
            </a:r>
            <a:endParaRPr lang="es-ES" altLang="es-ES_tradnl" sz="2000" dirty="0">
              <a:latin typeface="+mn-lt"/>
            </a:endParaRPr>
          </a:p>
          <a:p>
            <a:pPr algn="ctr" eaLnBrk="1" hangingPunct="1"/>
            <a:r>
              <a:rPr lang="es-ES" altLang="es-ES_tradnl" sz="2000" dirty="0">
                <a:latin typeface="+mn-lt"/>
              </a:rPr>
              <a:t>del área de Ciencias de la Naturaleza.</a:t>
            </a:r>
          </a:p>
        </p:txBody>
      </p:sp>
      <p:sp>
        <p:nvSpPr>
          <p:cNvPr id="18435" name="Text Box 1027"/>
          <p:cNvSpPr txBox="1">
            <a:spLocks noChangeArrowheads="1"/>
          </p:cNvSpPr>
          <p:nvPr/>
        </p:nvSpPr>
        <p:spPr bwMode="auto">
          <a:xfrm>
            <a:off x="2560640" y="1981201"/>
            <a:ext cx="23780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dirty="0">
                <a:latin typeface="+mn-lt"/>
              </a:rPr>
              <a:t>Objetivos</a:t>
            </a:r>
          </a:p>
          <a:p>
            <a:pPr eaLnBrk="1" hangingPunct="1"/>
            <a:r>
              <a:rPr lang="es-ES" altLang="es-ES_tradnl" sz="2400" dirty="0">
                <a:latin typeface="+mn-lt"/>
              </a:rPr>
              <a:t>Contenidos</a:t>
            </a:r>
          </a:p>
          <a:p>
            <a:pPr eaLnBrk="1" hangingPunct="1"/>
            <a:r>
              <a:rPr lang="es-ES" altLang="es-ES_tradnl" sz="2400" dirty="0">
                <a:latin typeface="+mn-lt"/>
              </a:rPr>
              <a:t>Metodología </a:t>
            </a:r>
          </a:p>
          <a:p>
            <a:pPr eaLnBrk="1" hangingPunct="1"/>
            <a:r>
              <a:rPr lang="es-ES" altLang="es-ES_tradnl" sz="2400" dirty="0">
                <a:latin typeface="+mn-lt"/>
              </a:rPr>
              <a:t> </a:t>
            </a:r>
          </a:p>
          <a:p>
            <a:pPr eaLnBrk="1" hangingPunct="1"/>
            <a:endParaRPr lang="es-ES" altLang="es-ES_tradnl" sz="2400" dirty="0">
              <a:latin typeface="+mn-lt"/>
            </a:endParaRPr>
          </a:p>
          <a:p>
            <a:pPr eaLnBrk="1" hangingPunct="1"/>
            <a:r>
              <a:rPr lang="es-ES" altLang="es-ES_tradnl" sz="2400" dirty="0">
                <a:latin typeface="+mn-lt"/>
              </a:rPr>
              <a:t>Recursos materiales</a:t>
            </a:r>
          </a:p>
          <a:p>
            <a:pPr eaLnBrk="1" hangingPunct="1"/>
            <a:endParaRPr lang="es-ES" altLang="es-ES_tradnl" sz="2400" dirty="0">
              <a:latin typeface="+mn-lt"/>
            </a:endParaRPr>
          </a:p>
          <a:p>
            <a:pPr eaLnBrk="1" hangingPunct="1"/>
            <a:endParaRPr lang="es-ES" altLang="es-ES_tradnl" sz="2400" dirty="0">
              <a:latin typeface="+mn-lt"/>
            </a:endParaRPr>
          </a:p>
          <a:p>
            <a:pPr eaLnBrk="1" hangingPunct="1"/>
            <a:r>
              <a:rPr lang="es-ES" altLang="es-ES_tradnl" sz="2400" dirty="0">
                <a:latin typeface="+mn-lt"/>
              </a:rPr>
              <a:t>Evaluación</a:t>
            </a:r>
          </a:p>
        </p:txBody>
      </p:sp>
      <p:sp>
        <p:nvSpPr>
          <p:cNvPr id="10244" name="AutoShape 1030"/>
          <p:cNvSpPr>
            <a:spLocks noChangeArrowheads="1"/>
          </p:cNvSpPr>
          <p:nvPr/>
        </p:nvSpPr>
        <p:spPr bwMode="auto">
          <a:xfrm>
            <a:off x="5119688" y="2362201"/>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10245" name="AutoShape 1031"/>
          <p:cNvSpPr>
            <a:spLocks noChangeArrowheads="1"/>
          </p:cNvSpPr>
          <p:nvPr/>
        </p:nvSpPr>
        <p:spPr bwMode="auto">
          <a:xfrm>
            <a:off x="5119688" y="4045091"/>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10246" name="AutoShape 1032"/>
          <p:cNvSpPr>
            <a:spLocks noChangeArrowheads="1"/>
          </p:cNvSpPr>
          <p:nvPr/>
        </p:nvSpPr>
        <p:spPr bwMode="auto">
          <a:xfrm>
            <a:off x="5091115" y="5242206"/>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18442" name="Text Box 1034"/>
          <p:cNvSpPr txBox="1">
            <a:spLocks noChangeArrowheads="1"/>
          </p:cNvSpPr>
          <p:nvPr/>
        </p:nvSpPr>
        <p:spPr bwMode="auto">
          <a:xfrm>
            <a:off x="6248400" y="1981201"/>
            <a:ext cx="4349750" cy="5078313"/>
          </a:xfrm>
          <a:prstGeom prst="rect">
            <a:avLst/>
          </a:prstGeom>
          <a:solidFill>
            <a:srgbClr val="FF9933"/>
          </a:solidFill>
          <a:ln w="12700">
            <a:solidFill>
              <a:schemeClr val="tx1"/>
            </a:solidFill>
            <a:miter lim="800000"/>
            <a:headEnd/>
            <a:tailEnd/>
          </a:ln>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000" dirty="0">
                <a:latin typeface="+mn-lt"/>
              </a:rPr>
              <a:t>Desarrollo de la ciencia en el aula de acuerdo con los contenidos del currículo</a:t>
            </a:r>
          </a:p>
          <a:p>
            <a:pPr eaLnBrk="1" hangingPunct="1"/>
            <a:endParaRPr lang="es-ES" altLang="es-ES_tradnl" sz="2000" dirty="0">
              <a:latin typeface="+mn-lt"/>
            </a:endParaRPr>
          </a:p>
          <a:p>
            <a:pPr eaLnBrk="1" hangingPunct="1"/>
            <a:endParaRPr lang="es-ES" altLang="es-ES_tradnl" sz="2000" dirty="0">
              <a:latin typeface="+mn-lt"/>
            </a:endParaRPr>
          </a:p>
          <a:p>
            <a:pPr eaLnBrk="1" hangingPunct="1"/>
            <a:endParaRPr lang="es-ES" altLang="es-ES_tradnl" sz="2000" dirty="0">
              <a:latin typeface="+mn-lt"/>
            </a:endParaRPr>
          </a:p>
          <a:p>
            <a:pPr eaLnBrk="1" hangingPunct="1"/>
            <a:endParaRPr lang="es-ES" altLang="es-ES_tradnl" sz="2000" dirty="0">
              <a:latin typeface="+mn-lt"/>
            </a:endParaRPr>
          </a:p>
          <a:p>
            <a:pPr eaLnBrk="1" hangingPunct="1"/>
            <a:r>
              <a:rPr lang="es-ES" altLang="es-ES_tradnl" sz="2000" dirty="0">
                <a:latin typeface="+mn-lt"/>
              </a:rPr>
              <a:t>Aula de informática y TICS, </a:t>
            </a:r>
            <a:r>
              <a:rPr lang="es-ES" altLang="es-ES_tradnl" sz="2000" dirty="0" err="1">
                <a:latin typeface="+mn-lt"/>
              </a:rPr>
              <a:t>Lab</a:t>
            </a:r>
            <a:r>
              <a:rPr lang="es-ES" altLang="es-ES_tradnl" sz="2000" dirty="0">
                <a:latin typeface="+mn-lt"/>
              </a:rPr>
              <a:t>, aula, clase, campo</a:t>
            </a:r>
          </a:p>
          <a:p>
            <a:pPr eaLnBrk="1" hangingPunct="1"/>
            <a:endParaRPr lang="es-ES" altLang="es-ES_tradnl" sz="2000" dirty="0">
              <a:latin typeface="+mn-lt"/>
            </a:endParaRPr>
          </a:p>
          <a:p>
            <a:pPr eaLnBrk="1" hangingPunct="1"/>
            <a:endParaRPr lang="es-ES" altLang="es-ES_tradnl" sz="2000" dirty="0">
              <a:latin typeface="+mn-lt"/>
            </a:endParaRPr>
          </a:p>
          <a:p>
            <a:pPr eaLnBrk="1" hangingPunct="1"/>
            <a:r>
              <a:rPr lang="es-ES" altLang="es-ES_tradnl" sz="2000" dirty="0">
                <a:latin typeface="+mn-lt"/>
              </a:rPr>
              <a:t>Actividades científicas virtuales y practicas. </a:t>
            </a:r>
          </a:p>
          <a:p>
            <a:pPr eaLnBrk="1" hangingPunct="1"/>
            <a:r>
              <a:rPr lang="es-ES" altLang="es-ES_tradnl" sz="2000" dirty="0">
                <a:latin typeface="+mn-lt"/>
              </a:rPr>
              <a:t>Juegos </a:t>
            </a:r>
            <a:r>
              <a:rPr lang="es-ES" altLang="es-ES_tradnl" sz="2000" dirty="0" err="1">
                <a:latin typeface="+mn-lt"/>
              </a:rPr>
              <a:t>didactico</a:t>
            </a:r>
            <a:r>
              <a:rPr lang="es-ES" altLang="es-ES_tradnl" sz="2000" dirty="0">
                <a:latin typeface="+mn-lt"/>
              </a:rPr>
              <a:t>-científicos usando las </a:t>
            </a:r>
            <a:r>
              <a:rPr lang="es-ES" altLang="es-ES_tradnl" sz="2000" dirty="0" err="1">
                <a:latin typeface="+mn-lt"/>
              </a:rPr>
              <a:t>TICs</a:t>
            </a:r>
            <a:r>
              <a:rPr lang="es-ES" altLang="es-ES_tradnl" sz="2000" dirty="0">
                <a:latin typeface="+mn-lt"/>
              </a:rPr>
              <a:t>.</a:t>
            </a:r>
          </a:p>
          <a:p>
            <a:pPr eaLnBrk="1" hangingPunct="1"/>
            <a:r>
              <a:rPr lang="es-ES" altLang="es-ES_tradnl" sz="2000" dirty="0">
                <a:latin typeface="+mn-lt"/>
              </a:rPr>
              <a:t> </a:t>
            </a:r>
            <a:r>
              <a:rPr lang="es-ES" altLang="es-ES_tradnl" sz="2000" dirty="0" err="1">
                <a:latin typeface="+mn-lt"/>
              </a:rPr>
              <a:t>Exámen</a:t>
            </a:r>
            <a:r>
              <a:rPr lang="es-ES" altLang="es-ES_tradnl" sz="2000" dirty="0">
                <a:latin typeface="+mn-lt"/>
              </a:rPr>
              <a:t> individual y procedimental </a:t>
            </a:r>
          </a:p>
          <a:p>
            <a:pPr eaLnBrk="1" hangingPunct="1"/>
            <a:endParaRPr lang="es-ES" altLang="es-ES_tradnl" sz="2400" dirty="0">
              <a:latin typeface="Times New Roman" charset="0"/>
            </a:endParaRPr>
          </a:p>
        </p:txBody>
      </p:sp>
      <p:pic>
        <p:nvPicPr>
          <p:cNvPr id="8" name="Imagen 7"/>
          <p:cNvPicPr>
            <a:picLocks noChangeAspect="1"/>
          </p:cNvPicPr>
          <p:nvPr/>
        </p:nvPicPr>
        <p:blipFill>
          <a:blip r:embed="rId2"/>
          <a:stretch>
            <a:fillRect/>
          </a:stretch>
        </p:blipFill>
        <p:spPr>
          <a:xfrm>
            <a:off x="0" y="6237"/>
            <a:ext cx="1371600" cy="1168400"/>
          </a:xfrm>
          <a:prstGeom prst="rect">
            <a:avLst/>
          </a:prstGeom>
          <a:ln>
            <a:solidFill>
              <a:schemeClr val="tx1"/>
            </a:solidFill>
          </a:ln>
        </p:spPr>
      </p:pic>
    </p:spTree>
    <p:extLst>
      <p:ext uri="{BB962C8B-B14F-4D97-AF65-F5344CB8AC3E}">
        <p14:creationId xmlns:p14="http://schemas.microsoft.com/office/powerpoint/2010/main" val="199349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0-#ppt_w/2"/>
                                          </p:val>
                                        </p:tav>
                                        <p:tav tm="100000">
                                          <p:val>
                                            <p:strVal val="#ppt_x"/>
                                          </p:val>
                                        </p:tav>
                                      </p:tavLst>
                                    </p:anim>
                                    <p:anim calcmode="lin" valueType="num">
                                      <p:cBhvr additive="base">
                                        <p:cTn id="8"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0-#ppt_w/2"/>
                                          </p:val>
                                        </p:tav>
                                        <p:tav tm="100000">
                                          <p:val>
                                            <p:strVal val="#ppt_x"/>
                                          </p:val>
                                        </p:tav>
                                      </p:tavLst>
                                    </p:anim>
                                    <p:anim calcmode="lin" valueType="num">
                                      <p:cBhvr additive="base">
                                        <p:cTn id="14" dur="500" fill="hold"/>
                                        <p:tgtEl>
                                          <p:spTgt spid="184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P spid="18442"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1600200" y="1108075"/>
            <a:ext cx="5080000" cy="65248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000" u="sng" dirty="0">
                <a:latin typeface="Times New Roman" charset="0"/>
              </a:rPr>
              <a:t>EDUCACIÓN INFANTIL</a:t>
            </a:r>
          </a:p>
          <a:p>
            <a:pPr eaLnBrk="1" hangingPunct="1"/>
            <a:r>
              <a:rPr lang="es-ES" altLang="es-ES_tradnl" dirty="0">
                <a:latin typeface="Times New Roman" charset="0"/>
              </a:rPr>
              <a:t>Áreas: Se estructuran en </a:t>
            </a:r>
            <a:r>
              <a:rPr lang="es-ES" altLang="es-ES_tradnl" u="sng" dirty="0">
                <a:latin typeface="Times New Roman" charset="0"/>
              </a:rPr>
              <a:t>ámbitos de experiencia </a:t>
            </a:r>
            <a:r>
              <a:rPr lang="es-ES" altLang="es-ES_tradnl" dirty="0">
                <a:latin typeface="Times New Roman" charset="0"/>
              </a:rPr>
              <a:t>y desarrollo por medio de actividades globalizadas:</a:t>
            </a:r>
          </a:p>
          <a:p>
            <a:pPr eaLnBrk="1" hangingPunct="1"/>
            <a:r>
              <a:rPr lang="es-ES" altLang="es-ES_tradnl" dirty="0">
                <a:latin typeface="Times New Roman" charset="0"/>
              </a:rPr>
              <a:t>	-</a:t>
            </a:r>
            <a:r>
              <a:rPr lang="es-ES" altLang="es-ES_tradnl" b="1" dirty="0">
                <a:latin typeface="Times New Roman" charset="0"/>
              </a:rPr>
              <a:t>Conocimiento de si mismo y autonomía 	personal</a:t>
            </a:r>
          </a:p>
          <a:p>
            <a:pPr eaLnBrk="1" hangingPunct="1"/>
            <a:r>
              <a:rPr lang="es-ES" altLang="es-ES_tradnl" b="1" dirty="0">
                <a:latin typeface="Times New Roman" charset="0"/>
              </a:rPr>
              <a:t>	-</a:t>
            </a:r>
            <a:r>
              <a:rPr lang="es-ES" altLang="es-ES_tradnl" b="1" u="sng" dirty="0">
                <a:latin typeface="Times New Roman" charset="0"/>
              </a:rPr>
              <a:t> Conocimiento e interacción con el </a:t>
            </a:r>
            <a:r>
              <a:rPr lang="es-ES" altLang="es-ES_tradnl" b="1" dirty="0">
                <a:latin typeface="Times New Roman" charset="0"/>
              </a:rPr>
              <a:t>	</a:t>
            </a:r>
            <a:r>
              <a:rPr lang="es-ES" altLang="es-ES_tradnl" b="1" u="sng" dirty="0">
                <a:latin typeface="Times New Roman" charset="0"/>
              </a:rPr>
              <a:t>entorno</a:t>
            </a:r>
          </a:p>
          <a:p>
            <a:pPr eaLnBrk="1" hangingPunct="1"/>
            <a:r>
              <a:rPr lang="es-ES" altLang="es-ES_tradnl" dirty="0">
                <a:latin typeface="Times New Roman" charset="0"/>
              </a:rPr>
              <a:t>	- </a:t>
            </a:r>
            <a:r>
              <a:rPr lang="es-ES" altLang="es-ES_tradnl" b="1" dirty="0">
                <a:latin typeface="Times New Roman" charset="0"/>
              </a:rPr>
              <a:t>Comunicación y presentación</a:t>
            </a:r>
          </a:p>
          <a:p>
            <a:pPr eaLnBrk="1" hangingPunct="1"/>
            <a:r>
              <a:rPr lang="es-ES" altLang="es-ES_tradnl" b="1" dirty="0">
                <a:latin typeface="Times New Roman" charset="0"/>
              </a:rPr>
              <a:t>	- Lenguajes: Comunicación y 	representación.</a:t>
            </a:r>
          </a:p>
          <a:p>
            <a:pPr eaLnBrk="1" hangingPunct="1"/>
            <a:endParaRPr lang="es-ES" altLang="es-ES_tradnl" b="1" dirty="0">
              <a:latin typeface="Times New Roman" charset="0"/>
            </a:endParaRPr>
          </a:p>
          <a:p>
            <a:pPr eaLnBrk="1" hangingPunct="1"/>
            <a:r>
              <a:rPr lang="es-ES" altLang="es-ES_tradnl" sz="2000" u="sng" dirty="0">
                <a:latin typeface="Times New Roman" charset="0"/>
              </a:rPr>
              <a:t>EDUCACIÓN PRIMARIA</a:t>
            </a:r>
          </a:p>
          <a:p>
            <a:pPr eaLnBrk="1" hangingPunct="1">
              <a:buFontTx/>
              <a:buChar char="-"/>
            </a:pPr>
            <a:r>
              <a:rPr lang="es-ES" altLang="es-ES_tradnl" b="1" dirty="0">
                <a:latin typeface="Times New Roman" charset="0"/>
              </a:rPr>
              <a:t>CIENCIAS NATURALES</a:t>
            </a:r>
          </a:p>
          <a:p>
            <a:pPr eaLnBrk="1" hangingPunct="1">
              <a:buFontTx/>
              <a:buChar char="-"/>
            </a:pPr>
            <a:r>
              <a:rPr lang="es-ES" altLang="es-ES_tradnl" b="1" dirty="0">
                <a:latin typeface="Times New Roman" charset="0"/>
              </a:rPr>
              <a:t>CIENCIAS SOCIALES</a:t>
            </a:r>
          </a:p>
          <a:p>
            <a:pPr eaLnBrk="1" hangingPunct="1">
              <a:buFontTx/>
              <a:buChar char="-"/>
            </a:pPr>
            <a:r>
              <a:rPr lang="es-ES" altLang="es-ES_tradnl" b="1" dirty="0">
                <a:latin typeface="Times New Roman" charset="0"/>
              </a:rPr>
              <a:t>Lengua y Literatura</a:t>
            </a:r>
          </a:p>
          <a:p>
            <a:pPr eaLnBrk="1" hangingPunct="1">
              <a:buFontTx/>
              <a:buChar char="-"/>
            </a:pPr>
            <a:r>
              <a:rPr lang="es-ES" altLang="es-ES_tradnl" b="1" dirty="0">
                <a:latin typeface="Times New Roman" charset="0"/>
              </a:rPr>
              <a:t>Lengua Extranjera</a:t>
            </a:r>
          </a:p>
          <a:p>
            <a:pPr eaLnBrk="1" hangingPunct="1">
              <a:buFontTx/>
              <a:buChar char="-"/>
            </a:pPr>
            <a:r>
              <a:rPr lang="es-ES" altLang="es-ES_tradnl" b="1" dirty="0">
                <a:latin typeface="Times New Roman" charset="0"/>
              </a:rPr>
              <a:t>Matemáticas</a:t>
            </a:r>
          </a:p>
          <a:p>
            <a:pPr eaLnBrk="1" hangingPunct="1">
              <a:buFontTx/>
              <a:buChar char="-"/>
            </a:pPr>
            <a:r>
              <a:rPr lang="es-ES" altLang="es-ES_tradnl" b="1" dirty="0">
                <a:latin typeface="Times New Roman" charset="0"/>
              </a:rPr>
              <a:t>Educación artística.</a:t>
            </a:r>
          </a:p>
          <a:p>
            <a:pPr eaLnBrk="1" hangingPunct="1">
              <a:buFontTx/>
              <a:buChar char="-"/>
            </a:pPr>
            <a:r>
              <a:rPr lang="es-ES" altLang="es-ES_tradnl" b="1" dirty="0">
                <a:latin typeface="Times New Roman" charset="0"/>
              </a:rPr>
              <a:t>Educación física</a:t>
            </a:r>
          </a:p>
          <a:p>
            <a:pPr eaLnBrk="1" hangingPunct="1">
              <a:buFontTx/>
              <a:buChar char="-"/>
            </a:pPr>
            <a:r>
              <a:rPr lang="es-ES" altLang="es-ES_tradnl" b="1" dirty="0">
                <a:latin typeface="Times New Roman" charset="0"/>
              </a:rPr>
              <a:t> Religión/ valores sociales y cívicos</a:t>
            </a:r>
          </a:p>
          <a:p>
            <a:pPr eaLnBrk="1" hangingPunct="1">
              <a:buFontTx/>
              <a:buChar char="-"/>
            </a:pPr>
            <a:endParaRPr lang="es-ES" altLang="es-ES_tradnl" b="1" dirty="0">
              <a:latin typeface="Times New Roman" charset="0"/>
            </a:endParaRPr>
          </a:p>
          <a:p>
            <a:pPr eaLnBrk="1" hangingPunct="1">
              <a:buFontTx/>
              <a:buChar char="-"/>
            </a:pPr>
            <a:endParaRPr lang="es-ES" altLang="es-ES_tradnl" b="1" dirty="0">
              <a:latin typeface="Times New Roman" charset="0"/>
            </a:endParaRPr>
          </a:p>
          <a:p>
            <a:pPr eaLnBrk="1" hangingPunct="1"/>
            <a:endParaRPr lang="es-ES" altLang="es-ES_tradnl" b="1" dirty="0">
              <a:latin typeface="Times New Roman" charset="0"/>
            </a:endParaRPr>
          </a:p>
        </p:txBody>
      </p:sp>
      <p:sp>
        <p:nvSpPr>
          <p:cNvPr id="8195" name="Text Box 4"/>
          <p:cNvSpPr txBox="1">
            <a:spLocks noChangeArrowheads="1"/>
          </p:cNvSpPr>
          <p:nvPr/>
        </p:nvSpPr>
        <p:spPr bwMode="auto">
          <a:xfrm>
            <a:off x="6781800" y="1181100"/>
            <a:ext cx="3886200" cy="1474788"/>
          </a:xfrm>
          <a:prstGeom prst="rect">
            <a:avLst/>
          </a:prstGeom>
          <a:solidFill>
            <a:srgbClr val="99CC00"/>
          </a:solidFill>
          <a:ln w="9525">
            <a:solidFill>
              <a:schemeClr val="tx1"/>
            </a:solidFill>
            <a:miter lim="800000"/>
            <a:headEnd/>
            <a:tailEnd/>
          </a:ln>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OBJETIVOS</a:t>
            </a:r>
          </a:p>
          <a:p>
            <a:pPr eaLnBrk="1" hangingPunct="1"/>
            <a:r>
              <a:rPr lang="es-ES" altLang="es-ES_tradnl">
                <a:latin typeface="Times New Roman" charset="0"/>
              </a:rPr>
              <a:t>Conocer el medio físico poniendo en marcha los primeros mecanismos de análisis de la realidad</a:t>
            </a:r>
          </a:p>
          <a:p>
            <a:pPr eaLnBrk="1" hangingPunct="1"/>
            <a:endParaRPr lang="es-ES" altLang="es-ES_tradnl">
              <a:latin typeface="Times New Roman" charset="0"/>
            </a:endParaRPr>
          </a:p>
        </p:txBody>
      </p:sp>
      <p:sp>
        <p:nvSpPr>
          <p:cNvPr id="8196" name="Text Box 5"/>
          <p:cNvSpPr txBox="1">
            <a:spLocks noChangeArrowheads="1"/>
          </p:cNvSpPr>
          <p:nvPr/>
        </p:nvSpPr>
        <p:spPr bwMode="auto">
          <a:xfrm>
            <a:off x="6781800" y="4214830"/>
            <a:ext cx="3657600" cy="2024063"/>
          </a:xfrm>
          <a:prstGeom prst="rect">
            <a:avLst/>
          </a:prstGeom>
          <a:solidFill>
            <a:srgbClr val="99CC00"/>
          </a:solidFill>
          <a:ln w="9525">
            <a:solidFill>
              <a:schemeClr val="tx1"/>
            </a:solidFill>
            <a:miter lim="800000"/>
            <a:headEnd/>
            <a:tailEnd/>
          </a:ln>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dirty="0">
                <a:latin typeface="Times New Roman" charset="0"/>
              </a:rPr>
              <a:t>OBJETIVOS</a:t>
            </a:r>
          </a:p>
          <a:p>
            <a:pPr eaLnBrk="1" hangingPunct="1"/>
            <a:r>
              <a:rPr lang="es-ES" altLang="es-ES_tradnl" dirty="0">
                <a:latin typeface="Times New Roman" charset="0"/>
              </a:rPr>
              <a:t>Se intenta introducir al niño en el </a:t>
            </a:r>
            <a:r>
              <a:rPr lang="es-ES" altLang="es-ES_tradnl" u="sng" dirty="0">
                <a:latin typeface="Times New Roman" charset="0"/>
              </a:rPr>
              <a:t>conocimiento científico</a:t>
            </a:r>
            <a:r>
              <a:rPr lang="es-ES" altLang="es-ES_tradnl" dirty="0">
                <a:latin typeface="Times New Roman" charset="0"/>
              </a:rPr>
              <a:t> y contribuir al desarrollo de la indagación, </a:t>
            </a:r>
            <a:r>
              <a:rPr lang="es-ES" altLang="es-ES_tradnl" u="sng" dirty="0">
                <a:latin typeface="Times New Roman" charset="0"/>
              </a:rPr>
              <a:t>exploración</a:t>
            </a:r>
            <a:r>
              <a:rPr lang="es-ES" altLang="es-ES_tradnl" dirty="0">
                <a:latin typeface="Times New Roman" charset="0"/>
              </a:rPr>
              <a:t>, búsqueda sistémica y adquiera una base donde se asienten posteriores desarrollos</a:t>
            </a:r>
          </a:p>
        </p:txBody>
      </p:sp>
      <p:sp>
        <p:nvSpPr>
          <p:cNvPr id="8197" name="Text Box 7"/>
          <p:cNvSpPr txBox="1">
            <a:spLocks noChangeArrowheads="1"/>
          </p:cNvSpPr>
          <p:nvPr/>
        </p:nvSpPr>
        <p:spPr bwMode="auto">
          <a:xfrm>
            <a:off x="1892300" y="269875"/>
            <a:ext cx="8794715" cy="461665"/>
          </a:xfrm>
          <a:prstGeom prst="rect">
            <a:avLst/>
          </a:prstGeom>
          <a:solidFill>
            <a:schemeClr val="accent1"/>
          </a:solidFill>
          <a:ln w="1905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dirty="0">
                <a:latin typeface="Times New Roman" charset="0"/>
              </a:rPr>
              <a:t>CURRICULUM GENERAL DE CIENCIAS DE LA NATURALEZA</a:t>
            </a:r>
          </a:p>
        </p:txBody>
      </p:sp>
      <p:sp>
        <p:nvSpPr>
          <p:cNvPr id="6" name="5 Cerrar llave"/>
          <p:cNvSpPr/>
          <p:nvPr/>
        </p:nvSpPr>
        <p:spPr>
          <a:xfrm>
            <a:off x="4613564" y="4558146"/>
            <a:ext cx="45719" cy="11637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b="1" dirty="0"/>
          </a:p>
        </p:txBody>
      </p:sp>
      <p:sp>
        <p:nvSpPr>
          <p:cNvPr id="7" name="6 Triángulo isósceles"/>
          <p:cNvSpPr/>
          <p:nvPr/>
        </p:nvSpPr>
        <p:spPr>
          <a:xfrm>
            <a:off x="3491345" y="4311815"/>
            <a:ext cx="3091869" cy="1507098"/>
          </a:xfrm>
          <a:prstGeom prst="triangle">
            <a:avLst>
              <a:gd name="adj" fmla="val 5130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a:p>
            <a:pPr algn="ctr"/>
            <a:endParaRPr lang="es-ES" dirty="0"/>
          </a:p>
          <a:p>
            <a:pPr algn="ctr"/>
            <a:r>
              <a:rPr lang="es-ES" dirty="0"/>
              <a:t>TRONCALES</a:t>
            </a:r>
          </a:p>
        </p:txBody>
      </p:sp>
      <p:sp>
        <p:nvSpPr>
          <p:cNvPr id="8" name="7 Triángulo isósceles"/>
          <p:cNvSpPr/>
          <p:nvPr/>
        </p:nvSpPr>
        <p:spPr>
          <a:xfrm>
            <a:off x="5181587" y="5818913"/>
            <a:ext cx="1498613" cy="845149"/>
          </a:xfrm>
          <a:prstGeom prst="triangle">
            <a:avLst>
              <a:gd name="adj" fmla="val 5130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 sz="1000" b="1" dirty="0">
              <a:solidFill>
                <a:schemeClr val="tx1"/>
              </a:solidFill>
            </a:endParaRPr>
          </a:p>
          <a:p>
            <a:pPr algn="ctr"/>
            <a:endParaRPr lang="es-ES" sz="1000" b="1" dirty="0">
              <a:solidFill>
                <a:schemeClr val="tx1"/>
              </a:solidFill>
            </a:endParaRPr>
          </a:p>
          <a:p>
            <a:pPr algn="ctr"/>
            <a:endParaRPr lang="es-ES" sz="1000" b="1" dirty="0">
              <a:solidFill>
                <a:schemeClr val="tx1"/>
              </a:solidFill>
            </a:endParaRPr>
          </a:p>
          <a:p>
            <a:pPr algn="ctr"/>
            <a:endParaRPr lang="es-ES" sz="1000" b="1" dirty="0">
              <a:solidFill>
                <a:schemeClr val="tx1"/>
              </a:solidFill>
            </a:endParaRPr>
          </a:p>
          <a:p>
            <a:pPr algn="ctr"/>
            <a:r>
              <a:rPr lang="es-ES" sz="1000" b="1" dirty="0">
                <a:solidFill>
                  <a:schemeClr val="tx1"/>
                </a:solidFill>
              </a:rPr>
              <a:t>ESPECÍFIC</a:t>
            </a:r>
          </a:p>
          <a:p>
            <a:pPr algn="ctr"/>
            <a:endParaRPr lang="es-ES" sz="1000" b="1" dirty="0">
              <a:solidFill>
                <a:schemeClr val="tx1"/>
              </a:solidFill>
            </a:endParaRPr>
          </a:p>
          <a:p>
            <a:pPr algn="ctr"/>
            <a:endParaRPr lang="es-ES" sz="1000" b="1" dirty="0">
              <a:solidFill>
                <a:schemeClr val="tx1"/>
              </a:solidFill>
            </a:endParaRPr>
          </a:p>
          <a:p>
            <a:pPr algn="ctr"/>
            <a:endParaRPr lang="es-ES" dirty="0"/>
          </a:p>
        </p:txBody>
      </p:sp>
    </p:spTree>
    <p:extLst>
      <p:ext uri="{BB962C8B-B14F-4D97-AF65-F5344CB8AC3E}">
        <p14:creationId xmlns:p14="http://schemas.microsoft.com/office/powerpoint/2010/main" val="743253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90372"/>
          </a:xfrm>
          <a:solidFill>
            <a:schemeClr val="accent6">
              <a:lumMod val="20000"/>
              <a:lumOff val="80000"/>
            </a:schemeClr>
          </a:solidFill>
          <a:ln>
            <a:solidFill>
              <a:schemeClr val="tx2"/>
            </a:solidFill>
          </a:ln>
        </p:spPr>
        <p:txBody>
          <a:bodyPr>
            <a:normAutofit/>
          </a:bodyPr>
          <a:lstStyle/>
          <a:p>
            <a:pPr algn="ctr"/>
            <a:r>
              <a:rPr lang="es-ES_tradnl" sz="2400" dirty="0"/>
              <a:t>TICS EN EL CURRICULO DE CIENCIAS DE LA NATURALEZA</a:t>
            </a:r>
          </a:p>
        </p:txBody>
      </p:sp>
      <p:sp>
        <p:nvSpPr>
          <p:cNvPr id="3" name="Rectángulo 2"/>
          <p:cNvSpPr/>
          <p:nvPr/>
        </p:nvSpPr>
        <p:spPr>
          <a:xfrm>
            <a:off x="763182" y="1234633"/>
            <a:ext cx="10623479" cy="2831544"/>
          </a:xfrm>
          <a:prstGeom prst="rect">
            <a:avLst/>
          </a:prstGeom>
        </p:spPr>
        <p:txBody>
          <a:bodyPr wrap="square">
            <a:spAutoFit/>
          </a:bodyPr>
          <a:lstStyle/>
          <a:p>
            <a:pPr algn="just"/>
            <a:r>
              <a:rPr lang="es-ES_tradnl" dirty="0">
                <a:latin typeface="ArialMT" charset="0"/>
              </a:rPr>
              <a:t>Las TICS son ya casi imprescindibles para cualquier aprendizaje y en esta </a:t>
            </a:r>
            <a:r>
              <a:rPr lang="es-ES_tradnl" dirty="0" err="1">
                <a:latin typeface="ArialMT" charset="0"/>
              </a:rPr>
              <a:t>área</a:t>
            </a:r>
            <a:r>
              <a:rPr lang="es-ES_tradnl" dirty="0">
                <a:latin typeface="ArialMT" charset="0"/>
              </a:rPr>
              <a:t> adquieren una especial importancia por el tipo de </a:t>
            </a:r>
            <a:r>
              <a:rPr lang="es-ES_tradnl" dirty="0" err="1">
                <a:latin typeface="ArialMT" charset="0"/>
              </a:rPr>
              <a:t>información</a:t>
            </a:r>
            <a:r>
              <a:rPr lang="es-ES_tradnl" dirty="0">
                <a:latin typeface="ArialMT" charset="0"/>
              </a:rPr>
              <a:t> vinculada:</a:t>
            </a:r>
          </a:p>
          <a:p>
            <a:pPr algn="just"/>
            <a:endParaRPr lang="es-ES_tradnl" dirty="0">
              <a:latin typeface="ArialMT" charset="0"/>
            </a:endParaRPr>
          </a:p>
          <a:p>
            <a:pPr algn="just"/>
            <a:r>
              <a:rPr lang="es-ES_tradnl" dirty="0">
                <a:latin typeface="ArialMT" charset="0"/>
              </a:rPr>
              <a:t>1. Acceso </a:t>
            </a:r>
            <a:r>
              <a:rPr lang="es-ES_tradnl" dirty="0" err="1">
                <a:latin typeface="ArialMT" charset="0"/>
              </a:rPr>
              <a:t>rápido</a:t>
            </a:r>
            <a:r>
              <a:rPr lang="es-ES_tradnl" dirty="0">
                <a:latin typeface="ArialMT" charset="0"/>
              </a:rPr>
              <a:t>, sencillo a la </a:t>
            </a:r>
            <a:r>
              <a:rPr lang="es-ES_tradnl" dirty="0" err="1">
                <a:latin typeface="ArialMT" charset="0"/>
              </a:rPr>
              <a:t>información</a:t>
            </a:r>
            <a:r>
              <a:rPr lang="es-ES_tradnl" dirty="0">
                <a:latin typeface="ArialMT" charset="0"/>
              </a:rPr>
              <a:t> sobre el medio.</a:t>
            </a:r>
          </a:p>
          <a:p>
            <a:pPr algn="just"/>
            <a:r>
              <a:rPr lang="es-ES_tradnl" dirty="0">
                <a:latin typeface="ArialMT" charset="0"/>
              </a:rPr>
              <a:t>2. Herramienta atractiva, motivadora y facilitadora de los aprendizajes.</a:t>
            </a:r>
          </a:p>
          <a:p>
            <a:pPr algn="just"/>
            <a:r>
              <a:rPr lang="es-ES_tradnl" dirty="0">
                <a:latin typeface="ArialMT" charset="0"/>
              </a:rPr>
              <a:t>3. Permite aproximar seres vivos, reacciones </a:t>
            </a:r>
            <a:r>
              <a:rPr lang="es-ES_tradnl" dirty="0" err="1">
                <a:latin typeface="ArialMT" charset="0"/>
              </a:rPr>
              <a:t>químicas</a:t>
            </a:r>
            <a:r>
              <a:rPr lang="es-ES_tradnl" dirty="0">
                <a:latin typeface="ArialMT" charset="0"/>
              </a:rPr>
              <a:t> o </a:t>
            </a:r>
            <a:r>
              <a:rPr lang="es-ES_tradnl" dirty="0" err="1">
                <a:latin typeface="ArialMT" charset="0"/>
              </a:rPr>
              <a:t>fenómenos</a:t>
            </a:r>
            <a:r>
              <a:rPr lang="es-ES_tradnl" dirty="0">
                <a:latin typeface="ArialMT" charset="0"/>
              </a:rPr>
              <a:t> </a:t>
            </a:r>
            <a:r>
              <a:rPr lang="es-ES_tradnl" dirty="0" err="1">
                <a:latin typeface="ArialMT" charset="0"/>
              </a:rPr>
              <a:t>físicos</a:t>
            </a:r>
            <a:r>
              <a:rPr lang="es-ES_tradnl" dirty="0">
                <a:latin typeface="ArialMT" charset="0"/>
              </a:rPr>
              <a:t>, a su experiencia. </a:t>
            </a:r>
          </a:p>
          <a:p>
            <a:pPr algn="just"/>
            <a:r>
              <a:rPr lang="es-ES_tradnl" dirty="0">
                <a:latin typeface="ArialMT" charset="0"/>
                <a:hlinkClick r:id="rId2"/>
              </a:rPr>
              <a:t>El zoologico electrónico damisela</a:t>
            </a:r>
            <a:endParaRPr lang="es-ES_tradnl" dirty="0">
              <a:latin typeface="ArialMT" charset="0"/>
            </a:endParaRPr>
          </a:p>
          <a:p>
            <a:pPr algn="just"/>
            <a:r>
              <a:rPr lang="es-ES_tradnl" sz="1600" dirty="0">
                <a:latin typeface="ArialMT" charset="0"/>
                <a:hlinkClick r:id="rId3"/>
              </a:rPr>
              <a:t>Reacciones químicas vida cotidiana</a:t>
            </a:r>
            <a:endParaRPr lang="es-ES_tradnl" dirty="0">
              <a:latin typeface="ArialMT" charset="0"/>
            </a:endParaRPr>
          </a:p>
          <a:p>
            <a:pPr algn="just"/>
            <a:r>
              <a:rPr lang="es-ES_tradnl" dirty="0">
                <a:latin typeface="ArialMT" charset="0"/>
              </a:rPr>
              <a:t>El </a:t>
            </a:r>
            <a:r>
              <a:rPr lang="es-ES_tradnl" dirty="0" err="1">
                <a:latin typeface="ArialMT" charset="0"/>
              </a:rPr>
              <a:t>área</a:t>
            </a:r>
            <a:r>
              <a:rPr lang="es-ES_tradnl" dirty="0">
                <a:latin typeface="ArialMT" charset="0"/>
              </a:rPr>
              <a:t> de Ciencias de la Naturaleza </a:t>
            </a:r>
            <a:r>
              <a:rPr lang="es-ES_tradnl" b="1" dirty="0">
                <a:latin typeface="ArialMT" charset="0"/>
              </a:rPr>
              <a:t>contribuye al desarrollo de la competencia digital </a:t>
            </a:r>
            <a:r>
              <a:rPr lang="es-ES_tradnl" dirty="0">
                <a:latin typeface="ArialMT" charset="0"/>
              </a:rPr>
              <a:t>en el uso de las </a:t>
            </a:r>
            <a:r>
              <a:rPr lang="es-ES_tradnl" dirty="0" err="1">
                <a:latin typeface="ArialMT" charset="0"/>
              </a:rPr>
              <a:t>Tecnologías</a:t>
            </a:r>
            <a:r>
              <a:rPr lang="es-ES_tradnl" dirty="0">
                <a:latin typeface="ArialMT" charset="0"/>
              </a:rPr>
              <a:t> de la </a:t>
            </a:r>
            <a:r>
              <a:rPr lang="es-ES_tradnl" dirty="0" err="1">
                <a:latin typeface="ArialMT" charset="0"/>
              </a:rPr>
              <a:t>Información</a:t>
            </a:r>
            <a:r>
              <a:rPr lang="es-ES_tradnl" dirty="0">
                <a:latin typeface="ArialMT" charset="0"/>
              </a:rPr>
              <a:t> y de la </a:t>
            </a:r>
            <a:r>
              <a:rPr lang="es-ES_tradnl" dirty="0" err="1">
                <a:latin typeface="ArialMT" charset="0"/>
              </a:rPr>
              <a:t>Comunicación</a:t>
            </a:r>
            <a:r>
              <a:rPr lang="es-ES_tradnl" dirty="0">
                <a:latin typeface="ArialMT" charset="0"/>
              </a:rPr>
              <a:t>. </a:t>
            </a:r>
            <a:endParaRPr lang="es-ES_tradnl" dirty="0"/>
          </a:p>
        </p:txBody>
      </p:sp>
      <p:pic>
        <p:nvPicPr>
          <p:cNvPr id="5" name="Imagen 4"/>
          <p:cNvPicPr>
            <a:picLocks noChangeAspect="1"/>
          </p:cNvPicPr>
          <p:nvPr/>
        </p:nvPicPr>
        <p:blipFill>
          <a:blip r:embed="rId4"/>
          <a:stretch>
            <a:fillRect/>
          </a:stretch>
        </p:blipFill>
        <p:spPr>
          <a:xfrm>
            <a:off x="2211126" y="4099091"/>
            <a:ext cx="3415949" cy="2628941"/>
          </a:xfrm>
          <a:prstGeom prst="rect">
            <a:avLst/>
          </a:prstGeom>
        </p:spPr>
      </p:pic>
      <p:pic>
        <p:nvPicPr>
          <p:cNvPr id="6" name="Imagen 5"/>
          <p:cNvPicPr>
            <a:picLocks noChangeAspect="1"/>
          </p:cNvPicPr>
          <p:nvPr/>
        </p:nvPicPr>
        <p:blipFill>
          <a:blip r:embed="rId5"/>
          <a:stretch>
            <a:fillRect/>
          </a:stretch>
        </p:blipFill>
        <p:spPr>
          <a:xfrm>
            <a:off x="8125068" y="3727938"/>
            <a:ext cx="1565031" cy="3130062"/>
          </a:xfrm>
          <a:prstGeom prst="rect">
            <a:avLst/>
          </a:prstGeom>
        </p:spPr>
      </p:pic>
    </p:spTree>
    <p:extLst>
      <p:ext uri="{BB962C8B-B14F-4D97-AF65-F5344CB8AC3E}">
        <p14:creationId xmlns:p14="http://schemas.microsoft.com/office/powerpoint/2010/main" val="1554803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p:cNvSpPr/>
          <p:nvPr/>
        </p:nvSpPr>
        <p:spPr>
          <a:xfrm>
            <a:off x="4135478" y="1809177"/>
            <a:ext cx="4448710" cy="267128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bg2">
                    <a:lumMod val="10000"/>
                  </a:schemeClr>
                </a:solidFill>
              </a:rPr>
              <a:t>APRENDER</a:t>
            </a:r>
          </a:p>
          <a:p>
            <a:pPr algn="ctr"/>
            <a:r>
              <a:rPr lang="es-ES_tradnl" dirty="0">
                <a:solidFill>
                  <a:schemeClr val="bg2">
                    <a:lumMod val="10000"/>
                  </a:schemeClr>
                </a:solidFill>
                <a:latin typeface="ArialMT" charset="0"/>
              </a:rPr>
              <a:t>Resolviendo problemas reales, planificando experiencias</a:t>
            </a:r>
            <a:endParaRPr lang="es-ES_tradnl" dirty="0">
              <a:solidFill>
                <a:schemeClr val="bg2">
                  <a:lumMod val="10000"/>
                </a:schemeClr>
              </a:solidFill>
            </a:endParaRPr>
          </a:p>
        </p:txBody>
      </p:sp>
      <p:sp>
        <p:nvSpPr>
          <p:cNvPr id="4" name="Elipse 3"/>
          <p:cNvSpPr/>
          <p:nvPr/>
        </p:nvSpPr>
        <p:spPr>
          <a:xfrm>
            <a:off x="609608" y="1535722"/>
            <a:ext cx="2543900" cy="2321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Competencias del alumnado y avance </a:t>
            </a:r>
            <a:r>
              <a:rPr lang="es-ES_tradnl" dirty="0" err="1"/>
              <a:t>cient</a:t>
            </a:r>
            <a:r>
              <a:rPr lang="es-ES" dirty="0" err="1"/>
              <a:t>ífico</a:t>
            </a:r>
            <a:r>
              <a:rPr lang="es-ES" dirty="0"/>
              <a:t> en la sociedad</a:t>
            </a:r>
            <a:endParaRPr lang="es-ES_tradnl" dirty="0"/>
          </a:p>
        </p:txBody>
      </p:sp>
      <p:sp>
        <p:nvSpPr>
          <p:cNvPr id="5" name="Título 4"/>
          <p:cNvSpPr>
            <a:spLocks noGrp="1"/>
          </p:cNvSpPr>
          <p:nvPr>
            <p:ph type="title"/>
          </p:nvPr>
        </p:nvSpPr>
        <p:spPr>
          <a:xfrm>
            <a:off x="2438402" y="60327"/>
            <a:ext cx="7813431" cy="1325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br>
              <a:rPr lang="es-ES_tradnl" sz="2400" dirty="0">
                <a:solidFill>
                  <a:schemeClr val="bg2">
                    <a:lumMod val="10000"/>
                  </a:schemeClr>
                </a:solidFill>
              </a:rPr>
            </a:br>
            <a:br>
              <a:rPr lang="es-ES_tradnl" sz="2400" dirty="0">
                <a:solidFill>
                  <a:schemeClr val="bg2">
                    <a:lumMod val="10000"/>
                  </a:schemeClr>
                </a:solidFill>
              </a:rPr>
            </a:br>
            <a:r>
              <a:rPr lang="es-ES_tradnl" sz="2400" dirty="0">
                <a:solidFill>
                  <a:schemeClr val="bg2">
                    <a:lumMod val="10000"/>
                  </a:schemeClr>
                </a:solidFill>
              </a:rPr>
              <a:t>El sentido de las Ciencias de la Naturaleza</a:t>
            </a:r>
            <a:br>
              <a:rPr lang="es-ES_tradnl" dirty="0">
                <a:solidFill>
                  <a:schemeClr val="bg2">
                    <a:lumMod val="10000"/>
                  </a:schemeClr>
                </a:solidFill>
              </a:rPr>
            </a:br>
            <a:endParaRPr lang="es-ES_tradnl" dirty="0"/>
          </a:p>
        </p:txBody>
      </p:sp>
      <p:sp>
        <p:nvSpPr>
          <p:cNvPr id="6" name="Elipse 5"/>
          <p:cNvSpPr/>
          <p:nvPr/>
        </p:nvSpPr>
        <p:spPr>
          <a:xfrm>
            <a:off x="4135478" y="4598948"/>
            <a:ext cx="4258249" cy="190178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solidFill>
                  <a:schemeClr val="bg2">
                    <a:lumMod val="10000"/>
                  </a:schemeClr>
                </a:solidFill>
                <a:latin typeface="ArialMT" charset="0"/>
              </a:rPr>
              <a:t>comunicando conclusiones</a:t>
            </a:r>
          </a:p>
        </p:txBody>
      </p:sp>
      <p:sp>
        <p:nvSpPr>
          <p:cNvPr id="7" name="Elipse 6"/>
          <p:cNvSpPr/>
          <p:nvPr/>
        </p:nvSpPr>
        <p:spPr>
          <a:xfrm>
            <a:off x="609608" y="4689231"/>
            <a:ext cx="3364524" cy="186396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dirty="0" err="1">
                <a:solidFill>
                  <a:schemeClr val="bg2">
                    <a:lumMod val="10000"/>
                  </a:schemeClr>
                </a:solidFill>
                <a:latin typeface="ArialMT" charset="0"/>
              </a:rPr>
              <a:t>Pequeños</a:t>
            </a:r>
            <a:r>
              <a:rPr lang="es-ES_tradnl" dirty="0">
                <a:solidFill>
                  <a:schemeClr val="bg2">
                    <a:lumMod val="10000"/>
                  </a:schemeClr>
                </a:solidFill>
                <a:latin typeface="ArialMT" charset="0"/>
              </a:rPr>
              <a:t> proyectos</a:t>
            </a:r>
            <a:endParaRPr lang="es-ES_tradnl" dirty="0">
              <a:latin typeface="ArialMT" charset="0"/>
            </a:endParaRPr>
          </a:p>
        </p:txBody>
      </p:sp>
      <p:sp>
        <p:nvSpPr>
          <p:cNvPr id="9" name="Elipse 8"/>
          <p:cNvSpPr/>
          <p:nvPr/>
        </p:nvSpPr>
        <p:spPr>
          <a:xfrm>
            <a:off x="8792309" y="4617855"/>
            <a:ext cx="3399691" cy="186396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dirty="0">
                <a:solidFill>
                  <a:schemeClr val="bg2">
                    <a:lumMod val="10000"/>
                  </a:schemeClr>
                </a:solidFill>
                <a:latin typeface="ArialMT" charset="0"/>
              </a:rPr>
              <a:t>Trabajo en equipo y </a:t>
            </a:r>
            <a:r>
              <a:rPr lang="es-ES_tradnl" dirty="0" err="1">
                <a:solidFill>
                  <a:schemeClr val="bg2">
                    <a:lumMod val="10000"/>
                  </a:schemeClr>
                </a:solidFill>
                <a:latin typeface="ArialMT" charset="0"/>
              </a:rPr>
              <a:t>colaboraci</a:t>
            </a:r>
            <a:r>
              <a:rPr lang="es-ES" dirty="0" err="1">
                <a:solidFill>
                  <a:schemeClr val="bg2">
                    <a:lumMod val="10000"/>
                  </a:schemeClr>
                </a:solidFill>
                <a:latin typeface="ArialMT" charset="0"/>
              </a:rPr>
              <a:t>ón</a:t>
            </a:r>
            <a:r>
              <a:rPr lang="es-ES" dirty="0">
                <a:solidFill>
                  <a:schemeClr val="bg2">
                    <a:lumMod val="10000"/>
                  </a:schemeClr>
                </a:solidFill>
                <a:latin typeface="ArialMT" charset="0"/>
              </a:rPr>
              <a:t> con los demás</a:t>
            </a:r>
            <a:endParaRPr lang="es-ES_tradnl" dirty="0">
              <a:solidFill>
                <a:schemeClr val="bg2">
                  <a:lumMod val="10000"/>
                </a:schemeClr>
              </a:solidFill>
              <a:latin typeface="ArialMT" charset="0"/>
            </a:endParaRPr>
          </a:p>
        </p:txBody>
      </p:sp>
      <p:sp>
        <p:nvSpPr>
          <p:cNvPr id="10" name="Flecha abajo 9"/>
          <p:cNvSpPr/>
          <p:nvPr/>
        </p:nvSpPr>
        <p:spPr>
          <a:xfrm>
            <a:off x="6147066" y="1569948"/>
            <a:ext cx="23507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109825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7660"/>
            <a:ext cx="10515600" cy="549274"/>
          </a:xfrm>
          <a:solidFill>
            <a:schemeClr val="accent6">
              <a:lumMod val="20000"/>
              <a:lumOff val="80000"/>
            </a:schemeClr>
          </a:solidFill>
          <a:ln>
            <a:solidFill>
              <a:schemeClr val="tx2"/>
            </a:solidFill>
          </a:ln>
        </p:spPr>
        <p:txBody>
          <a:bodyPr>
            <a:normAutofit/>
          </a:bodyPr>
          <a:lstStyle/>
          <a:p>
            <a:pPr algn="ctr"/>
            <a:r>
              <a:rPr lang="es-ES_tradnl" sz="2400" dirty="0"/>
              <a:t>LAS TICS EN EL CURRICULO DE CIENCIAS </a:t>
            </a:r>
          </a:p>
        </p:txBody>
      </p:sp>
      <p:sp>
        <p:nvSpPr>
          <p:cNvPr id="3" name="Rectángulo 2"/>
          <p:cNvSpPr/>
          <p:nvPr/>
        </p:nvSpPr>
        <p:spPr>
          <a:xfrm>
            <a:off x="195209" y="686105"/>
            <a:ext cx="11445411" cy="10218182"/>
          </a:xfrm>
          <a:prstGeom prst="rect">
            <a:avLst/>
          </a:prstGeom>
        </p:spPr>
        <p:txBody>
          <a:bodyPr wrap="square">
            <a:spAutoFit/>
          </a:bodyPr>
          <a:lstStyle/>
          <a:p>
            <a:pPr algn="ctr"/>
            <a:r>
              <a:rPr lang="es-ES_tradnl" sz="3200" dirty="0">
                <a:latin typeface="ArialMT" charset="0"/>
              </a:rPr>
              <a:t> </a:t>
            </a:r>
            <a:r>
              <a:rPr lang="es-ES_tradnl" sz="3200" u="sng" dirty="0">
                <a:latin typeface="ArialMT" charset="0"/>
              </a:rPr>
              <a:t>Recurso mediador. </a:t>
            </a:r>
          </a:p>
          <a:p>
            <a:pPr algn="ctr"/>
            <a:r>
              <a:rPr lang="es-ES_tradnl" sz="3200" dirty="0">
                <a:latin typeface="ArialMT" charset="0"/>
              </a:rPr>
              <a:t>Conocer, observar y expresar la </a:t>
            </a:r>
            <a:r>
              <a:rPr lang="es-ES_tradnl" sz="3200" dirty="0" err="1">
                <a:latin typeface="ArialMT" charset="0"/>
              </a:rPr>
              <a:t>conceptualización</a:t>
            </a:r>
            <a:r>
              <a:rPr lang="es-ES_tradnl" sz="3200" dirty="0">
                <a:latin typeface="ArialMT" charset="0"/>
              </a:rPr>
              <a:t> de sus aprendizajes mediante las posibilidades de </a:t>
            </a:r>
            <a:r>
              <a:rPr lang="es-ES_tradnl" sz="3200" dirty="0" err="1">
                <a:latin typeface="ArialMT" charset="0"/>
              </a:rPr>
              <a:t>expresión</a:t>
            </a:r>
            <a:r>
              <a:rPr lang="es-ES_tradnl" sz="3200" dirty="0">
                <a:latin typeface="ArialMT" charset="0"/>
              </a:rPr>
              <a:t>, </a:t>
            </a:r>
            <a:r>
              <a:rPr lang="es-ES_tradnl" sz="3200" dirty="0" err="1">
                <a:latin typeface="ArialMT" charset="0"/>
              </a:rPr>
              <a:t>comunicación</a:t>
            </a:r>
            <a:r>
              <a:rPr lang="es-ES_tradnl" sz="3200" dirty="0">
                <a:latin typeface="ArialMT" charset="0"/>
              </a:rPr>
              <a:t> y </a:t>
            </a:r>
            <a:r>
              <a:rPr lang="es-ES_tradnl" sz="3200" dirty="0" err="1">
                <a:latin typeface="ArialMT" charset="0"/>
              </a:rPr>
              <a:t>colaboración</a:t>
            </a:r>
            <a:r>
              <a:rPr lang="es-ES_tradnl" sz="3200" dirty="0">
                <a:latin typeface="ArialMT" charset="0"/>
              </a:rPr>
              <a:t> que nos ofrecen. </a:t>
            </a:r>
          </a:p>
          <a:p>
            <a:pPr algn="ctr"/>
            <a:endParaRPr lang="es-ES_tradnl" sz="4000" dirty="0"/>
          </a:p>
          <a:p>
            <a:r>
              <a:rPr lang="es-ES_tradnl" sz="2800" b="1" dirty="0">
                <a:latin typeface="ArialMT" charset="0"/>
              </a:rPr>
              <a:t>En los primeros cursos: </a:t>
            </a:r>
            <a:r>
              <a:rPr lang="es-ES_tradnl" sz="2800" dirty="0">
                <a:latin typeface="ArialMT" charset="0"/>
              </a:rPr>
              <a:t>el maestro propiciará el encuentro con las TIC de manera </a:t>
            </a:r>
            <a:r>
              <a:rPr lang="es-ES_tradnl" sz="2800" b="1" dirty="0" err="1">
                <a:latin typeface="ArialMT" charset="0"/>
              </a:rPr>
              <a:t>lúdica</a:t>
            </a:r>
            <a:r>
              <a:rPr lang="es-ES_tradnl" sz="2800" b="1" dirty="0">
                <a:latin typeface="ArialMT" charset="0"/>
              </a:rPr>
              <a:t>.</a:t>
            </a:r>
          </a:p>
          <a:p>
            <a:pPr marL="285750" indent="-285750">
              <a:buFont typeface="Arial" charset="0"/>
              <a:buChar char="•"/>
            </a:pPr>
            <a:r>
              <a:rPr lang="es-ES_tradnl" sz="2800" dirty="0">
                <a:latin typeface="ArialMT" charset="0"/>
              </a:rPr>
              <a:t>Despertando el </a:t>
            </a:r>
            <a:r>
              <a:rPr lang="es-ES_tradnl" sz="2800" dirty="0" err="1">
                <a:latin typeface="ArialMT" charset="0"/>
              </a:rPr>
              <a:t>interés</a:t>
            </a:r>
            <a:r>
              <a:rPr lang="es-ES_tradnl" sz="2800" dirty="0">
                <a:latin typeface="ArialMT" charset="0"/>
              </a:rPr>
              <a:t> y la curiosidad por manejarlas.</a:t>
            </a:r>
          </a:p>
          <a:p>
            <a:pPr marL="285750" indent="-285750">
              <a:buFont typeface="Arial" charset="0"/>
              <a:buChar char="•"/>
            </a:pPr>
            <a:r>
              <a:rPr lang="es-ES_tradnl" sz="2800" dirty="0">
                <a:latin typeface="ArialMT" charset="0"/>
              </a:rPr>
              <a:t>Conocer e intercambiar experiencias y curiosidades referidas a su entorno </a:t>
            </a:r>
            <a:r>
              <a:rPr lang="es-ES_tradnl" sz="2800" dirty="0" err="1">
                <a:latin typeface="ArialMT" charset="0"/>
              </a:rPr>
              <a:t>más</a:t>
            </a:r>
            <a:r>
              <a:rPr lang="es-ES_tradnl" sz="2800" dirty="0">
                <a:latin typeface="ArialMT" charset="0"/>
              </a:rPr>
              <a:t> </a:t>
            </a:r>
            <a:r>
              <a:rPr lang="es-ES_tradnl" sz="2800" dirty="0" err="1">
                <a:latin typeface="ArialMT" charset="0"/>
              </a:rPr>
              <a:t>próximo</a:t>
            </a:r>
            <a:r>
              <a:rPr lang="es-ES_tradnl" sz="2800" dirty="0">
                <a:latin typeface="ArialMT" charset="0"/>
              </a:rPr>
              <a:t>, tanto familiar, como social, natural, </a:t>
            </a:r>
            <a:r>
              <a:rPr lang="es-ES_tradnl" sz="2800" dirty="0" err="1">
                <a:latin typeface="ArialMT" charset="0"/>
              </a:rPr>
              <a:t>histórico</a:t>
            </a:r>
            <a:r>
              <a:rPr lang="es-ES_tradnl" sz="2800" dirty="0">
                <a:latin typeface="ArialMT" charset="0"/>
              </a:rPr>
              <a:t> y cultural.</a:t>
            </a:r>
          </a:p>
          <a:p>
            <a:pPr marL="285750" indent="-285750">
              <a:buFont typeface="Arial" charset="0"/>
              <a:buChar char="•"/>
            </a:pPr>
            <a:r>
              <a:rPr lang="es-ES_tradnl" sz="2800" dirty="0">
                <a:latin typeface="ArialMT" charset="0"/>
              </a:rPr>
              <a:t>Desarrollar actitudes positivas hacia sí mismo y hacia lo que le rodea. </a:t>
            </a:r>
          </a:p>
          <a:p>
            <a:pPr marL="285750" indent="-285750">
              <a:buFont typeface="Arial" charset="0"/>
              <a:buChar char="•"/>
            </a:pPr>
            <a:endParaRPr lang="es-ES_tradnl" sz="2800" dirty="0">
              <a:latin typeface="ArialMT" charset="0"/>
            </a:endParaRPr>
          </a:p>
          <a:p>
            <a:pPr marL="285750" indent="-285750">
              <a:buFont typeface="Arial" charset="0"/>
              <a:buChar char="•"/>
            </a:pPr>
            <a:endParaRPr lang="es-ES_tradnl" sz="2800" dirty="0">
              <a:latin typeface="ArialMT" charset="0"/>
            </a:endParaRPr>
          </a:p>
          <a:p>
            <a:pPr marL="285750" indent="-285750">
              <a:buFont typeface="Arial" charset="0"/>
              <a:buChar char="•"/>
            </a:pPr>
            <a:endParaRPr lang="es-ES_tradnl" sz="2800" dirty="0">
              <a:latin typeface="ArialMT" charset="0"/>
            </a:endParaRPr>
          </a:p>
          <a:p>
            <a:pPr marL="285750" indent="-285750">
              <a:buFont typeface="Arial" charset="0"/>
              <a:buChar char="•"/>
            </a:pPr>
            <a:endParaRPr lang="es-ES_tradnl" sz="2800" dirty="0">
              <a:latin typeface="ArialMT" charset="0"/>
            </a:endParaRPr>
          </a:p>
          <a:p>
            <a:pPr marL="285750" indent="-285750">
              <a:buFont typeface="Arial" charset="0"/>
              <a:buChar char="•"/>
            </a:pPr>
            <a:endParaRPr lang="es-ES_tradnl" sz="2800" dirty="0">
              <a:latin typeface="ArialMT" charset="0"/>
            </a:endParaRPr>
          </a:p>
          <a:p>
            <a:pPr marL="285750" indent="-285750">
              <a:buFont typeface="Arial" charset="0"/>
              <a:buChar char="•"/>
            </a:pPr>
            <a:endParaRPr lang="es-ES_tradnl" dirty="0">
              <a:latin typeface="ArialMT" charset="0"/>
            </a:endParaRPr>
          </a:p>
          <a:p>
            <a:pPr marL="285750" indent="-285750">
              <a:buFont typeface="Arial" charset="0"/>
              <a:buChar char="•"/>
            </a:pPr>
            <a:endParaRPr lang="es-ES_tradnl" dirty="0">
              <a:latin typeface="ArialMT" charset="0"/>
            </a:endParaRPr>
          </a:p>
          <a:p>
            <a:pPr marL="285750" indent="-285750">
              <a:buFont typeface="Arial" charset="0"/>
              <a:buChar char="•"/>
            </a:pPr>
            <a:endParaRPr lang="es-ES_tradnl" dirty="0">
              <a:latin typeface="ArialMT" charset="0"/>
            </a:endParaRPr>
          </a:p>
          <a:p>
            <a:pPr marL="285750" indent="-285750">
              <a:buFont typeface="Arial" charset="0"/>
              <a:buChar char="•"/>
            </a:pPr>
            <a:endParaRPr lang="es-ES_tradnl" dirty="0">
              <a:latin typeface="ArialMT" charset="0"/>
            </a:endParaRPr>
          </a:p>
          <a:p>
            <a:pPr marL="285750" indent="-285750">
              <a:buFont typeface="Arial" charset="0"/>
              <a:buChar char="•"/>
            </a:pPr>
            <a:endParaRPr lang="es-ES_tradnl" dirty="0">
              <a:latin typeface="ArialMT" charset="0"/>
            </a:endParaRPr>
          </a:p>
          <a:p>
            <a:endParaRPr lang="es-ES_tradnl" dirty="0">
              <a:latin typeface="ArialMT" charset="0"/>
            </a:endParaRPr>
          </a:p>
          <a:p>
            <a:endParaRPr lang="es-ES_tradnl" dirty="0"/>
          </a:p>
        </p:txBody>
      </p:sp>
    </p:spTree>
    <p:extLst>
      <p:ext uri="{BB962C8B-B14F-4D97-AF65-F5344CB8AC3E}">
        <p14:creationId xmlns:p14="http://schemas.microsoft.com/office/powerpoint/2010/main" val="1819281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6"/>
          <p:cNvSpPr txBox="1">
            <a:spLocks noChangeArrowheads="1"/>
          </p:cNvSpPr>
          <p:nvPr/>
        </p:nvSpPr>
        <p:spPr bwMode="auto">
          <a:xfrm>
            <a:off x="4067175" y="1052513"/>
            <a:ext cx="4260850" cy="538162"/>
          </a:xfrm>
          <a:prstGeom prst="rect">
            <a:avLst/>
          </a:prstGeom>
          <a:solidFill>
            <a:schemeClr val="accent1"/>
          </a:solidFill>
          <a:ln w="19050">
            <a:solidFill>
              <a:schemeClr val="tx1"/>
            </a:solidFill>
            <a:miter lim="800000"/>
            <a:headEnd/>
            <a:tailEnd/>
          </a:ln>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s-ES" altLang="es-ES_tradnl" sz="2800">
                <a:latin typeface="Calibri" charset="0"/>
              </a:rPr>
              <a:t>JAVIER RODRÍGUEZ MARTÍN</a:t>
            </a:r>
          </a:p>
        </p:txBody>
      </p:sp>
      <p:sp>
        <p:nvSpPr>
          <p:cNvPr id="180227" name="Text Box 7"/>
          <p:cNvSpPr txBox="1">
            <a:spLocks noChangeArrowheads="1"/>
          </p:cNvSpPr>
          <p:nvPr/>
        </p:nvSpPr>
        <p:spPr bwMode="auto">
          <a:xfrm>
            <a:off x="2727326" y="2276476"/>
            <a:ext cx="622638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s-ES" altLang="es-ES_tradnl" sz="1400" dirty="0">
                <a:latin typeface="Bookman Old Style" charset="0"/>
              </a:rPr>
              <a:t>DEPARTAMENTO DE PEDAGOGÍA, FACULTAD DE EDUCACIÓN</a:t>
            </a:r>
          </a:p>
          <a:p>
            <a:endParaRPr lang="es-ES" altLang="es-ES_tradnl" sz="1400" dirty="0">
              <a:latin typeface="Bookman Old Style" charset="0"/>
            </a:endParaRPr>
          </a:p>
          <a:p>
            <a:endParaRPr lang="es-ES" altLang="es-ES_tradnl" sz="1400" dirty="0">
              <a:latin typeface="Bookman Old Style" charset="0"/>
            </a:endParaRPr>
          </a:p>
          <a:p>
            <a:endParaRPr lang="es-ES" altLang="es-ES_tradnl" sz="1400" dirty="0">
              <a:latin typeface="Bookman Old Style" charset="0"/>
            </a:endParaRPr>
          </a:p>
          <a:p>
            <a:r>
              <a:rPr lang="es-ES" altLang="es-ES_tradnl" sz="1400" dirty="0">
                <a:latin typeface="Bookman Old Style" charset="0"/>
              </a:rPr>
              <a:t>PROFESOR DE BIOLOGÍA Y GEOLOGÍA ENSEÑANZA SECUNDARIA</a:t>
            </a:r>
          </a:p>
        </p:txBody>
      </p:sp>
      <p:sp>
        <p:nvSpPr>
          <p:cNvPr id="180228" name="Text Box 8"/>
          <p:cNvSpPr txBox="1">
            <a:spLocks noChangeArrowheads="1"/>
          </p:cNvSpPr>
          <p:nvPr/>
        </p:nvSpPr>
        <p:spPr bwMode="auto">
          <a:xfrm>
            <a:off x="3475289" y="2584450"/>
            <a:ext cx="516840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s-ES" altLang="es-ES_tradnl" b="1" dirty="0">
                <a:latin typeface="Bookman Old Style" charset="0"/>
              </a:rPr>
              <a:t>UNIVERSIDAD DE CASTILLA LA MANCHA</a:t>
            </a:r>
          </a:p>
          <a:p>
            <a:pPr algn="ctr"/>
            <a:endParaRPr lang="es-ES" altLang="es-ES_tradnl" b="1" dirty="0">
              <a:latin typeface="Bookman Old Style" charset="0"/>
            </a:endParaRPr>
          </a:p>
          <a:p>
            <a:pPr algn="ctr"/>
            <a:endParaRPr lang="es-ES" altLang="es-ES_tradnl" b="1" dirty="0">
              <a:latin typeface="Bookman Old Style" charset="0"/>
            </a:endParaRPr>
          </a:p>
          <a:p>
            <a:pPr algn="ctr"/>
            <a:r>
              <a:rPr lang="es-ES" altLang="es-ES_tradnl" b="1" dirty="0">
                <a:latin typeface="Bookman Old Style" charset="0"/>
              </a:rPr>
              <a:t>IES SANTA TERESA DE JESÚS, MADRID</a:t>
            </a:r>
          </a:p>
          <a:p>
            <a:pPr algn="ctr"/>
            <a:endParaRPr lang="es-ES" altLang="es-ES_tradnl" b="1" dirty="0">
              <a:latin typeface="Bookman Old Style" charset="0"/>
            </a:endParaRPr>
          </a:p>
        </p:txBody>
      </p:sp>
      <p:pic>
        <p:nvPicPr>
          <p:cNvPr id="5" name="Imagen 4"/>
          <p:cNvPicPr>
            <a:picLocks noChangeAspect="1"/>
          </p:cNvPicPr>
          <p:nvPr/>
        </p:nvPicPr>
        <p:blipFill>
          <a:blip r:embed="rId2"/>
          <a:stretch>
            <a:fillRect/>
          </a:stretch>
        </p:blipFill>
        <p:spPr>
          <a:xfrm>
            <a:off x="0" y="6237"/>
            <a:ext cx="1371600" cy="1168400"/>
          </a:xfrm>
          <a:prstGeom prst="rect">
            <a:avLst/>
          </a:prstGeom>
        </p:spPr>
      </p:pic>
    </p:spTree>
    <p:extLst>
      <p:ext uri="{BB962C8B-B14F-4D97-AF65-F5344CB8AC3E}">
        <p14:creationId xmlns:p14="http://schemas.microsoft.com/office/powerpoint/2010/main" val="1766206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BF0B1-BB6C-3846-9586-002FAE79785D}"/>
              </a:ext>
            </a:extLst>
          </p:cNvPr>
          <p:cNvSpPr>
            <a:spLocks noGrp="1"/>
          </p:cNvSpPr>
          <p:nvPr>
            <p:ph type="title"/>
          </p:nvPr>
        </p:nvSpPr>
        <p:spPr/>
        <p:txBody>
          <a:bodyPr/>
          <a:lstStyle/>
          <a:p>
            <a:endParaRPr lang="es-ES"/>
          </a:p>
        </p:txBody>
      </p:sp>
      <p:sp>
        <p:nvSpPr>
          <p:cNvPr id="3" name="Rectángulo 2">
            <a:extLst>
              <a:ext uri="{FF2B5EF4-FFF2-40B4-BE49-F238E27FC236}">
                <a16:creationId xmlns:a16="http://schemas.microsoft.com/office/drawing/2014/main" id="{97642202-95D4-744C-B0B7-4FE06A0735D0}"/>
              </a:ext>
            </a:extLst>
          </p:cNvPr>
          <p:cNvSpPr/>
          <p:nvPr/>
        </p:nvSpPr>
        <p:spPr>
          <a:xfrm>
            <a:off x="472965" y="617257"/>
            <a:ext cx="11319641" cy="7725192"/>
          </a:xfrm>
          <a:prstGeom prst="rect">
            <a:avLst/>
          </a:prstGeom>
        </p:spPr>
        <p:txBody>
          <a:bodyPr wrap="square">
            <a:spAutoFit/>
          </a:bodyPr>
          <a:lstStyle/>
          <a:p>
            <a:r>
              <a:rPr lang="es-ES_tradnl" sz="3200" b="1" dirty="0">
                <a:latin typeface="ArialMT" charset="0"/>
              </a:rPr>
              <a:t>Los </a:t>
            </a:r>
            <a:r>
              <a:rPr lang="es-ES" sz="3200" b="1" dirty="0">
                <a:latin typeface="ArialMT" charset="0"/>
              </a:rPr>
              <a:t>ú</a:t>
            </a:r>
            <a:r>
              <a:rPr lang="es-ES_tradnl" sz="3200" b="1" dirty="0" err="1">
                <a:latin typeface="ArialMT" charset="0"/>
              </a:rPr>
              <a:t>ltimos</a:t>
            </a:r>
            <a:r>
              <a:rPr lang="es-ES_tradnl" sz="3200" b="1" dirty="0">
                <a:latin typeface="ArialMT" charset="0"/>
              </a:rPr>
              <a:t> cursos de Primaria </a:t>
            </a:r>
            <a:endParaRPr lang="es-ES_tradnl" sz="3200" dirty="0">
              <a:latin typeface="ArialMT" charset="0"/>
            </a:endParaRPr>
          </a:p>
          <a:p>
            <a:pPr marL="285750" indent="-285750">
              <a:buFont typeface="Arial" charset="0"/>
              <a:buChar char="•"/>
            </a:pPr>
            <a:r>
              <a:rPr lang="es-ES_tradnl" sz="3200" dirty="0">
                <a:latin typeface="ArialMT" charset="0"/>
              </a:rPr>
              <a:t>Medio de </a:t>
            </a:r>
            <a:r>
              <a:rPr lang="es-ES_tradnl" sz="3200" dirty="0" err="1">
                <a:latin typeface="ArialMT" charset="0"/>
              </a:rPr>
              <a:t>informaci</a:t>
            </a:r>
            <a:r>
              <a:rPr lang="es-ES" sz="3200" dirty="0" err="1">
                <a:latin typeface="ArialMT" charset="0"/>
              </a:rPr>
              <a:t>ón</a:t>
            </a:r>
            <a:r>
              <a:rPr lang="es-ES_tradnl" sz="3200" dirty="0">
                <a:latin typeface="ArialMT" charset="0"/>
              </a:rPr>
              <a:t>.</a:t>
            </a:r>
          </a:p>
          <a:p>
            <a:pPr marL="285750" indent="-285750">
              <a:buFont typeface="Arial" charset="0"/>
              <a:buChar char="•"/>
            </a:pPr>
            <a:r>
              <a:rPr lang="es-ES_tradnl" sz="3200" dirty="0">
                <a:latin typeface="ArialMT" charset="0"/>
              </a:rPr>
              <a:t>Fuente de saber, aprendizaje y comunicación. </a:t>
            </a:r>
          </a:p>
          <a:p>
            <a:pPr marL="285750" indent="-285750">
              <a:buFont typeface="Arial" charset="0"/>
              <a:buChar char="•"/>
            </a:pPr>
            <a:r>
              <a:rPr lang="es-ES_tradnl" sz="3200" dirty="0">
                <a:latin typeface="ArialMT" charset="0"/>
              </a:rPr>
              <a:t>Propiciar </a:t>
            </a:r>
            <a:r>
              <a:rPr lang="es-ES_tradnl" sz="3200" dirty="0" err="1">
                <a:latin typeface="ArialMT" charset="0"/>
              </a:rPr>
              <a:t>autónom</a:t>
            </a:r>
            <a:r>
              <a:rPr lang="es-ES" sz="3200" dirty="0">
                <a:latin typeface="ArialMT" charset="0"/>
              </a:rPr>
              <a:t>í</a:t>
            </a:r>
            <a:r>
              <a:rPr lang="es-ES_tradnl" sz="3200" dirty="0">
                <a:latin typeface="ArialMT" charset="0"/>
              </a:rPr>
              <a:t>a, eficacia, responsabilidad, </a:t>
            </a:r>
            <a:r>
              <a:rPr lang="es-ES_tradnl" sz="3200" dirty="0" err="1">
                <a:latin typeface="ArialMT" charset="0"/>
              </a:rPr>
              <a:t>crítica</a:t>
            </a:r>
            <a:r>
              <a:rPr lang="es-ES_tradnl" sz="3200" dirty="0">
                <a:latin typeface="ArialMT" charset="0"/>
              </a:rPr>
              <a:t>.</a:t>
            </a:r>
          </a:p>
          <a:p>
            <a:pPr marL="285750" indent="-285750">
              <a:buFont typeface="Arial" charset="0"/>
              <a:buChar char="•"/>
            </a:pPr>
            <a:r>
              <a:rPr lang="es-ES_tradnl" sz="3200" dirty="0" err="1">
                <a:latin typeface="ArialMT" charset="0"/>
              </a:rPr>
              <a:t>Reflexion</a:t>
            </a:r>
            <a:r>
              <a:rPr lang="es-ES_tradnl" sz="3200" dirty="0">
                <a:latin typeface="ArialMT" charset="0"/>
              </a:rPr>
              <a:t> al seleccionar, tratar y utilizar la </a:t>
            </a:r>
            <a:r>
              <a:rPr lang="es-ES_tradnl" sz="3200" dirty="0" err="1">
                <a:latin typeface="ArialMT" charset="0"/>
              </a:rPr>
              <a:t>información</a:t>
            </a:r>
            <a:r>
              <a:rPr lang="es-ES_tradnl" sz="3200" dirty="0">
                <a:latin typeface="ArialMT" charset="0"/>
              </a:rPr>
              <a:t>. </a:t>
            </a:r>
          </a:p>
          <a:p>
            <a:pPr marL="285750" indent="-285750">
              <a:buFont typeface="Arial" charset="0"/>
              <a:buChar char="•"/>
            </a:pPr>
            <a:r>
              <a:rPr lang="es-ES_tradnl" sz="3200" dirty="0">
                <a:latin typeface="ArialMT" charset="0"/>
              </a:rPr>
              <a:t>Elaborar y aprender de forma individual y/o en grupo, aspectos naturales, sociales, </a:t>
            </a:r>
            <a:endParaRPr lang="es-ES_tradnl" sz="3200" dirty="0"/>
          </a:p>
          <a:p>
            <a:pPr marL="285750" indent="-285750">
              <a:buFont typeface="Arial" charset="0"/>
              <a:buChar char="•"/>
            </a:pPr>
            <a:endParaRPr lang="es-ES_tradnl" sz="3200" dirty="0">
              <a:latin typeface="ArialMT" charset="0"/>
            </a:endParaRPr>
          </a:p>
          <a:p>
            <a:r>
              <a:rPr lang="es-ES_tradnl" sz="3200" dirty="0">
                <a:latin typeface="ArialMT" charset="0"/>
              </a:rPr>
              <a:t>					</a:t>
            </a:r>
            <a:r>
              <a:rPr lang="es-ES_tradnl" sz="3200" b="1" dirty="0">
                <a:latin typeface="ArialMT" charset="0"/>
              </a:rPr>
              <a:t>RESUMIENDO</a:t>
            </a:r>
          </a:p>
          <a:p>
            <a:pPr algn="ctr"/>
            <a:r>
              <a:rPr lang="es-ES_tradnl" sz="3200" b="1" dirty="0">
                <a:latin typeface="ArialMT" charset="0"/>
              </a:rPr>
              <a:t>	</a:t>
            </a:r>
            <a:r>
              <a:rPr lang="es-ES_tradnl" sz="2400" b="1" dirty="0">
                <a:latin typeface="ArialMT" charset="0"/>
              </a:rPr>
              <a:t>conocer, comparar, investigar, valorar, identificar, presentar y compartir </a:t>
            </a:r>
            <a:r>
              <a:rPr lang="es-ES_tradnl" sz="2400" b="1" dirty="0" err="1">
                <a:latin typeface="ArialMT" charset="0"/>
              </a:rPr>
              <a:t>información</a:t>
            </a:r>
            <a:r>
              <a:rPr lang="es-ES_tradnl" sz="2400" b="1" dirty="0">
                <a:latin typeface="ArialMT" charset="0"/>
              </a:rPr>
              <a:t>.</a:t>
            </a:r>
          </a:p>
          <a:p>
            <a:endParaRPr lang="es-ES_tradnl" b="1" dirty="0">
              <a:latin typeface="ArialMT" charset="0"/>
            </a:endParaRPr>
          </a:p>
          <a:p>
            <a:endParaRPr lang="es-ES_tradnl" b="1" dirty="0">
              <a:latin typeface="ArialMT" charset="0"/>
            </a:endParaRPr>
          </a:p>
          <a:p>
            <a:endParaRPr lang="es-ES_tradnl" b="1" dirty="0">
              <a:latin typeface="ArialMT" charset="0"/>
            </a:endParaRPr>
          </a:p>
          <a:p>
            <a:endParaRPr lang="es-ES_tradnl" b="1" dirty="0">
              <a:latin typeface="ArialMT" charset="0"/>
            </a:endParaRPr>
          </a:p>
          <a:p>
            <a:endParaRPr lang="es-ES_tradnl" b="1" dirty="0">
              <a:latin typeface="ArialMT" charset="0"/>
            </a:endParaRPr>
          </a:p>
          <a:p>
            <a:endParaRPr lang="es-ES_tradnl" b="1" dirty="0">
              <a:latin typeface="ArialMT" charset="0"/>
            </a:endParaRPr>
          </a:p>
          <a:p>
            <a:endParaRPr lang="es-ES_tradnl" b="1" dirty="0">
              <a:latin typeface="ArialMT" charset="0"/>
            </a:endParaRPr>
          </a:p>
          <a:p>
            <a:r>
              <a:rPr lang="es-ES_tradnl" b="1" dirty="0">
                <a:latin typeface="ArialMT" charset="0"/>
              </a:rPr>
              <a:t> </a:t>
            </a:r>
            <a:endParaRPr lang="es-ES_tradnl" b="1" dirty="0"/>
          </a:p>
        </p:txBody>
      </p:sp>
    </p:spTree>
    <p:extLst>
      <p:ext uri="{BB962C8B-B14F-4D97-AF65-F5344CB8AC3E}">
        <p14:creationId xmlns:p14="http://schemas.microsoft.com/office/powerpoint/2010/main" val="1710333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4176714" y="117475"/>
            <a:ext cx="2622834" cy="461665"/>
          </a:xfrm>
          <a:prstGeom prst="rect">
            <a:avLst/>
          </a:prstGeom>
          <a:solidFill>
            <a:schemeClr val="accent1"/>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dirty="0">
                <a:latin typeface="Times New Roman" charset="0"/>
              </a:rPr>
              <a:t>COMPETENCIAS</a:t>
            </a:r>
          </a:p>
        </p:txBody>
      </p:sp>
      <p:sp>
        <p:nvSpPr>
          <p:cNvPr id="9219" name="Text Box 5"/>
          <p:cNvSpPr txBox="1">
            <a:spLocks noChangeArrowheads="1"/>
          </p:cNvSpPr>
          <p:nvPr/>
        </p:nvSpPr>
        <p:spPr bwMode="auto">
          <a:xfrm>
            <a:off x="1261653" y="701353"/>
            <a:ext cx="9336012" cy="1323439"/>
          </a:xfrm>
          <a:prstGeom prst="rect">
            <a:avLst/>
          </a:prstGeom>
          <a:solidFill>
            <a:schemeClr val="accent4">
              <a:lumMod val="20000"/>
              <a:lumOff val="80000"/>
            </a:schemeClr>
          </a:solidFill>
          <a:ln w="12700">
            <a:solidFill>
              <a:schemeClr val="tx1"/>
            </a:solidFill>
            <a:miter lim="800000"/>
            <a:headEnd/>
            <a:tailEnd/>
          </a:ln>
        </p:spPr>
        <p:txBody>
          <a:bodyPr wrap="squar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r>
              <a:rPr lang="es-ES_tradnl" sz="2000" dirty="0">
                <a:latin typeface="ArialMT" charset="0"/>
              </a:rPr>
              <a:t>Las competencias, o </a:t>
            </a:r>
            <a:r>
              <a:rPr lang="es-ES_tradnl" sz="2000" u="sng" dirty="0">
                <a:latin typeface="ArialMT" charset="0"/>
              </a:rPr>
              <a:t>capacidades para aplicar de forma integrada los contenidos propios de cada </a:t>
            </a:r>
            <a:r>
              <a:rPr lang="es-ES_tradnl" sz="2000" u="sng" dirty="0" err="1">
                <a:latin typeface="ArialMT" charset="0"/>
              </a:rPr>
              <a:t>enseñanza</a:t>
            </a:r>
            <a:r>
              <a:rPr lang="es-ES_tradnl" sz="2000" u="sng" dirty="0">
                <a:latin typeface="ArialMT" charset="0"/>
              </a:rPr>
              <a:t> </a:t>
            </a:r>
            <a:r>
              <a:rPr lang="es-ES_tradnl" sz="2000" dirty="0">
                <a:latin typeface="ArialMT" charset="0"/>
              </a:rPr>
              <a:t>y etapa educativa, con el fin de lograr la </a:t>
            </a:r>
            <a:r>
              <a:rPr lang="es-ES_tradnl" sz="2000" dirty="0" err="1">
                <a:latin typeface="ArialMT" charset="0"/>
              </a:rPr>
              <a:t>realización</a:t>
            </a:r>
            <a:r>
              <a:rPr lang="es-ES_tradnl" sz="2000" dirty="0">
                <a:latin typeface="ArialMT" charset="0"/>
              </a:rPr>
              <a:t> adecuada de actividades y la </a:t>
            </a:r>
            <a:r>
              <a:rPr lang="es-ES_tradnl" sz="2000" dirty="0" err="1">
                <a:latin typeface="ArialMT" charset="0"/>
              </a:rPr>
              <a:t>resolución</a:t>
            </a:r>
            <a:r>
              <a:rPr lang="es-ES_tradnl" sz="2000" dirty="0">
                <a:latin typeface="ArialMT" charset="0"/>
              </a:rPr>
              <a:t> eficaz de problemas complejos.</a:t>
            </a:r>
            <a:br>
              <a:rPr lang="es-ES_tradnl" sz="2000" dirty="0">
                <a:latin typeface="ArialMT" charset="0"/>
              </a:rPr>
            </a:br>
            <a:endParaRPr lang="es-ES_tradnl" sz="2000" dirty="0"/>
          </a:p>
        </p:txBody>
      </p:sp>
      <p:sp>
        <p:nvSpPr>
          <p:cNvPr id="16391" name="Text Box 7"/>
          <p:cNvSpPr txBox="1">
            <a:spLocks noChangeArrowheads="1"/>
          </p:cNvSpPr>
          <p:nvPr/>
        </p:nvSpPr>
        <p:spPr bwMode="auto">
          <a:xfrm>
            <a:off x="1261653" y="2128230"/>
            <a:ext cx="9334911" cy="831850"/>
          </a:xfrm>
          <a:prstGeom prst="rect">
            <a:avLst/>
          </a:prstGeom>
          <a:solidFill>
            <a:schemeClr val="accent1"/>
          </a:solidFill>
          <a:ln w="9525">
            <a:solidFill>
              <a:schemeClr val="tx1"/>
            </a:solidFill>
            <a:miter lim="800000"/>
            <a:headEnd/>
            <a:tailEnd/>
          </a:ln>
        </p:spPr>
        <p:txBody>
          <a:bodyPr wrap="squar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a:latin typeface="Times New Roman" charset="0"/>
              </a:rPr>
              <a:t>Todas las áreas deben contribuir a ellas. </a:t>
            </a:r>
            <a:r>
              <a:rPr lang="es-ES" altLang="es-ES_tradnl" sz="2400" dirty="0">
                <a:latin typeface="Times New Roman" charset="0"/>
              </a:rPr>
              <a:t>Los mínimos que un alumno o alumna debe alcanzar al finalizar la etapa de primaria</a:t>
            </a:r>
          </a:p>
        </p:txBody>
      </p:sp>
      <p:sp>
        <p:nvSpPr>
          <p:cNvPr id="16393" name="Text Box 9"/>
          <p:cNvSpPr txBox="1">
            <a:spLocks noChangeArrowheads="1"/>
          </p:cNvSpPr>
          <p:nvPr/>
        </p:nvSpPr>
        <p:spPr bwMode="auto">
          <a:xfrm>
            <a:off x="1261653" y="3036404"/>
            <a:ext cx="9334911" cy="4093428"/>
          </a:xfrm>
          <a:prstGeom prst="rect">
            <a:avLst/>
          </a:prstGeom>
          <a:solidFill>
            <a:schemeClr val="accent6">
              <a:lumMod val="40000"/>
              <a:lumOff val="60000"/>
            </a:schemeClr>
          </a:solidFill>
          <a:ln w="12700">
            <a:solidFill>
              <a:schemeClr val="tx1"/>
            </a:solidFill>
            <a:miter lim="800000"/>
            <a:headEnd/>
            <a:tailEnd/>
          </a:ln>
          <a:effectLst/>
        </p:spPr>
        <p:txBody>
          <a:bodyPr wrap="square">
            <a:spAutoFit/>
          </a:bodyPr>
          <a:lstStyle/>
          <a:p>
            <a:r>
              <a:rPr lang="es-ES_tradnl" sz="2000" dirty="0"/>
              <a:t>A efectos del presente decreto, y de acuerdo al </a:t>
            </a:r>
            <a:r>
              <a:rPr lang="es-ES_tradnl" sz="2000" dirty="0" err="1"/>
              <a:t>artículo</a:t>
            </a:r>
            <a:r>
              <a:rPr lang="es-ES_tradnl" sz="2000" dirty="0"/>
              <a:t> 2.2 del Real Decreto 126/2014, de 28 de febrero, las competencias del </a:t>
            </a:r>
            <a:r>
              <a:rPr lang="es-ES_tradnl" sz="2000" dirty="0" err="1"/>
              <a:t>currículo</a:t>
            </a:r>
            <a:r>
              <a:rPr lang="es-ES_tradnl" sz="2000" dirty="0"/>
              <a:t> </a:t>
            </a:r>
            <a:r>
              <a:rPr lang="es-ES_tradnl" sz="2000" dirty="0" err="1"/>
              <a:t>serán</a:t>
            </a:r>
            <a:r>
              <a:rPr lang="es-ES_tradnl" sz="2000" dirty="0"/>
              <a:t> las siguientes: </a:t>
            </a:r>
          </a:p>
          <a:p>
            <a:r>
              <a:rPr lang="es-ES_tradnl" sz="2000" dirty="0"/>
              <a:t>a)</a:t>
            </a:r>
            <a:r>
              <a:rPr lang="es-ES_tradnl" sz="2000" u="sng" dirty="0" err="1"/>
              <a:t>Comunicación</a:t>
            </a:r>
            <a:r>
              <a:rPr lang="es-ES_tradnl" sz="2000" dirty="0"/>
              <a:t> </a:t>
            </a:r>
            <a:r>
              <a:rPr lang="es-ES_tradnl" sz="2000" dirty="0" err="1"/>
              <a:t>lingüística</a:t>
            </a:r>
            <a:r>
              <a:rPr lang="es-ES_tradnl" sz="2000" dirty="0"/>
              <a:t>.</a:t>
            </a:r>
            <a:br>
              <a:rPr lang="es-ES_tradnl" sz="2000" dirty="0"/>
            </a:br>
            <a:r>
              <a:rPr lang="es-ES_tradnl" sz="2000" dirty="0"/>
              <a:t>b) Competencia </a:t>
            </a:r>
            <a:r>
              <a:rPr lang="es-ES_tradnl" sz="2000" dirty="0" err="1"/>
              <a:t>matemática</a:t>
            </a:r>
            <a:r>
              <a:rPr lang="es-ES_tradnl" sz="2000" dirty="0"/>
              <a:t> y </a:t>
            </a:r>
            <a:r>
              <a:rPr lang="es-ES_tradnl" sz="2000" b="1" dirty="0"/>
              <a:t>competencias </a:t>
            </a:r>
            <a:r>
              <a:rPr lang="es-ES_tradnl" sz="2000" b="1" dirty="0" err="1"/>
              <a:t>básicas</a:t>
            </a:r>
            <a:r>
              <a:rPr lang="es-ES_tradnl" sz="2000" b="1" dirty="0"/>
              <a:t> en ciencia y </a:t>
            </a:r>
            <a:r>
              <a:rPr lang="es-ES_tradnl" sz="2000" b="1" dirty="0" err="1"/>
              <a:t>tecnología</a:t>
            </a:r>
            <a:r>
              <a:rPr lang="es-ES_tradnl" sz="2000" dirty="0"/>
              <a:t>. </a:t>
            </a:r>
          </a:p>
          <a:p>
            <a:r>
              <a:rPr lang="es-ES_tradnl" sz="2000" dirty="0"/>
              <a:t>c) </a:t>
            </a:r>
            <a:r>
              <a:rPr lang="es-ES_tradnl" sz="2000" b="1" dirty="0"/>
              <a:t>Competencia digital.</a:t>
            </a:r>
            <a:br>
              <a:rPr lang="es-ES_tradnl" sz="2000" dirty="0"/>
            </a:br>
            <a:r>
              <a:rPr lang="es-ES_tradnl" sz="2000" dirty="0"/>
              <a:t>d) </a:t>
            </a:r>
            <a:r>
              <a:rPr lang="es-ES_tradnl" sz="2000" b="1" dirty="0"/>
              <a:t>Aprender a aprender</a:t>
            </a:r>
            <a:r>
              <a:rPr lang="es-ES_tradnl" sz="2000" dirty="0"/>
              <a:t>.</a:t>
            </a:r>
            <a:br>
              <a:rPr lang="es-ES_tradnl" sz="2000" dirty="0"/>
            </a:br>
            <a:r>
              <a:rPr lang="es-ES_tradnl" sz="2000" dirty="0"/>
              <a:t>e) </a:t>
            </a:r>
            <a:r>
              <a:rPr lang="es-ES_tradnl" sz="2000" u="sng" dirty="0"/>
              <a:t>Competencias sociales y </a:t>
            </a:r>
            <a:r>
              <a:rPr lang="es-ES_tradnl" sz="2000" u="sng" dirty="0" err="1"/>
              <a:t>cívicas</a:t>
            </a:r>
            <a:r>
              <a:rPr lang="es-ES_tradnl" sz="2000" u="sng" dirty="0"/>
              <a:t>.</a:t>
            </a:r>
            <a:br>
              <a:rPr lang="es-ES_tradnl" sz="2000" u="sng" dirty="0"/>
            </a:br>
            <a:r>
              <a:rPr lang="es-ES_tradnl" sz="2000" u="sng" dirty="0"/>
              <a:t>f) Sentido de iniciativa y </a:t>
            </a:r>
            <a:r>
              <a:rPr lang="es-ES_tradnl" sz="2000" u="sng" dirty="0" err="1"/>
              <a:t>espíritu</a:t>
            </a:r>
            <a:r>
              <a:rPr lang="es-ES_tradnl" sz="2000" u="sng" dirty="0"/>
              <a:t> emprendedor</a:t>
            </a:r>
            <a:r>
              <a:rPr lang="es-ES_tradnl" sz="2000" dirty="0"/>
              <a:t>.</a:t>
            </a:r>
            <a:br>
              <a:rPr lang="es-ES_tradnl" sz="2000" dirty="0"/>
            </a:br>
            <a:r>
              <a:rPr lang="es-ES_tradnl" sz="2000" dirty="0"/>
              <a:t>g) Conciencia y expresiones culturales. </a:t>
            </a:r>
          </a:p>
          <a:p>
            <a:r>
              <a:rPr lang="es-ES_tradnl" sz="2000" dirty="0"/>
              <a:t>Para una </a:t>
            </a:r>
            <a:r>
              <a:rPr lang="es-ES_tradnl" sz="2000" dirty="0" err="1"/>
              <a:t>adquisición</a:t>
            </a:r>
            <a:r>
              <a:rPr lang="es-ES_tradnl" sz="2000" dirty="0"/>
              <a:t> eficaz y una </a:t>
            </a:r>
            <a:r>
              <a:rPr lang="es-ES_tradnl" sz="2000" dirty="0" err="1"/>
              <a:t>integración</a:t>
            </a:r>
            <a:r>
              <a:rPr lang="es-ES_tradnl" sz="2000" dirty="0"/>
              <a:t> efectiva de las competencias, </a:t>
            </a:r>
            <a:r>
              <a:rPr lang="es-ES_tradnl" sz="2000" dirty="0" err="1"/>
              <a:t>deberán</a:t>
            </a:r>
            <a:r>
              <a:rPr lang="es-ES_tradnl" sz="2000" dirty="0"/>
              <a:t> </a:t>
            </a:r>
            <a:r>
              <a:rPr lang="es-ES_tradnl" sz="2000" dirty="0" err="1"/>
              <a:t>diseñarse</a:t>
            </a:r>
            <a:r>
              <a:rPr lang="es-ES_tradnl" sz="2000" dirty="0"/>
              <a:t> actividades de aprendizaje integradas que permitan al alumnado avanzar hacia los resultados de aprendizaje de </a:t>
            </a:r>
            <a:r>
              <a:rPr lang="es-ES_tradnl" sz="2000" dirty="0" err="1"/>
              <a:t>más</a:t>
            </a:r>
            <a:r>
              <a:rPr lang="es-ES_tradnl" sz="2000" dirty="0"/>
              <a:t> de una competencia al mismo tiempo. </a:t>
            </a:r>
          </a:p>
          <a:p>
            <a:pPr marL="457200" indent="-457200">
              <a:buFontTx/>
              <a:buAutoNum type="arabicParenR"/>
              <a:defRPr/>
            </a:pPr>
            <a:endParaRPr lang="es-ES" sz="2000" dirty="0">
              <a:latin typeface="Times New Roman" pitchFamily="18" charset="0"/>
            </a:endParaRPr>
          </a:p>
        </p:txBody>
      </p:sp>
    </p:spTree>
    <p:extLst>
      <p:ext uri="{BB962C8B-B14F-4D97-AF65-F5344CB8AC3E}">
        <p14:creationId xmlns:p14="http://schemas.microsoft.com/office/powerpoint/2010/main" val="2095456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500" fill="hold"/>
                                        <p:tgtEl>
                                          <p:spTgt spid="16391"/>
                                        </p:tgtEl>
                                        <p:attrNameLst>
                                          <p:attrName>ppt_x</p:attrName>
                                        </p:attrNameLst>
                                      </p:cBhvr>
                                      <p:tavLst>
                                        <p:tav tm="0">
                                          <p:val>
                                            <p:strVal val="0-#ppt_w/2"/>
                                          </p:val>
                                        </p:tav>
                                        <p:tav tm="100000">
                                          <p:val>
                                            <p:strVal val="#ppt_x"/>
                                          </p:val>
                                        </p:tav>
                                      </p:tavLst>
                                    </p:anim>
                                    <p:anim calcmode="lin" valueType="num">
                                      <p:cBhvr additive="base">
                                        <p:cTn id="8"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3"/>
                                        </p:tgtEl>
                                        <p:attrNameLst>
                                          <p:attrName>style.visibility</p:attrName>
                                        </p:attrNameLst>
                                      </p:cBhvr>
                                      <p:to>
                                        <p:strVal val="visible"/>
                                      </p:to>
                                    </p:set>
                                    <p:anim calcmode="lin" valueType="num">
                                      <p:cBhvr additive="base">
                                        <p:cTn id="13" dur="500" fill="hold"/>
                                        <p:tgtEl>
                                          <p:spTgt spid="16393"/>
                                        </p:tgtEl>
                                        <p:attrNameLst>
                                          <p:attrName>ppt_x</p:attrName>
                                        </p:attrNameLst>
                                      </p:cBhvr>
                                      <p:tavLst>
                                        <p:tav tm="0">
                                          <p:val>
                                            <p:strVal val="0-#ppt_w/2"/>
                                          </p:val>
                                        </p:tav>
                                        <p:tav tm="100000">
                                          <p:val>
                                            <p:strVal val="#ppt_x"/>
                                          </p:val>
                                        </p:tav>
                                      </p:tavLst>
                                    </p:anim>
                                    <p:anim calcmode="lin" valueType="num">
                                      <p:cBhvr additive="base">
                                        <p:cTn id="14" dur="500" fill="hold"/>
                                        <p:tgtEl>
                                          <p:spTgt spid="163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autoUpdateAnimBg="0"/>
      <p:bldP spid="1639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606062" y="304800"/>
            <a:ext cx="8452338" cy="762000"/>
          </a:xfrm>
          <a:solidFill>
            <a:schemeClr val="accent1">
              <a:lumMod val="60000"/>
              <a:lumOff val="40000"/>
            </a:schemeClr>
          </a:solidFill>
          <a:ln w="12700">
            <a:solidFill>
              <a:schemeClr val="tx1"/>
            </a:solidFill>
          </a:ln>
        </p:spPr>
        <p:txBody>
          <a:bodyPr/>
          <a:lstStyle/>
          <a:p>
            <a:pPr eaLnBrk="1" hangingPunct="1">
              <a:defRPr/>
            </a:pPr>
            <a:r>
              <a:rPr lang="es-ES" sz="2400" dirty="0">
                <a:latin typeface="Futura Hv BT" pitchFamily="34" charset="0"/>
              </a:rPr>
              <a:t>UNIDAD DIDACTICA DE UN BLOQUE DE CONTENIDOS</a:t>
            </a:r>
          </a:p>
        </p:txBody>
      </p:sp>
      <p:sp>
        <p:nvSpPr>
          <p:cNvPr id="13315" name="Text Box 3"/>
          <p:cNvSpPr txBox="1">
            <a:spLocks noChangeArrowheads="1"/>
          </p:cNvSpPr>
          <p:nvPr/>
        </p:nvSpPr>
        <p:spPr bwMode="auto">
          <a:xfrm>
            <a:off x="2895600" y="1143000"/>
            <a:ext cx="6489700" cy="4955203"/>
          </a:xfrm>
          <a:prstGeom prst="rect">
            <a:avLst/>
          </a:prstGeom>
          <a:solidFill>
            <a:schemeClr val="bg2">
              <a:lumMod val="90000"/>
            </a:schemeClr>
          </a:solidFill>
          <a:ln w="38100">
            <a:solidFill>
              <a:schemeClr val="tx1"/>
            </a:solidFill>
            <a:miter lim="800000"/>
            <a:headEnd/>
            <a:tailEnd/>
          </a:ln>
          <a:effectLst/>
        </p:spPr>
        <p:txBody>
          <a:bodyPr>
            <a:spAutoFit/>
          </a:bodyPr>
          <a:lstStyle/>
          <a:p>
            <a:pPr algn="ctr">
              <a:defRPr/>
            </a:pPr>
            <a:r>
              <a:rPr lang="es-ES" sz="2000" b="1" dirty="0">
                <a:latin typeface="Times New Roman" pitchFamily="18" charset="0"/>
              </a:rPr>
              <a:t>TÍTULO DE LA UNIDAD</a:t>
            </a:r>
          </a:p>
          <a:p>
            <a:pPr algn="ctr">
              <a:defRPr/>
            </a:pPr>
            <a:endParaRPr lang="es-ES" sz="1600" b="1" dirty="0">
              <a:latin typeface="Times New Roman" pitchFamily="18" charset="0"/>
            </a:endParaRPr>
          </a:p>
          <a:p>
            <a:pPr algn="ctr">
              <a:defRPr/>
            </a:pPr>
            <a:r>
              <a:rPr lang="es-ES" sz="2000" b="1" dirty="0">
                <a:latin typeface="Times New Roman" pitchFamily="18" charset="0"/>
              </a:rPr>
              <a:t>CONTEXTUALIZACIÓN DE LA UNIDAD</a:t>
            </a:r>
          </a:p>
          <a:p>
            <a:pPr algn="ctr">
              <a:defRPr/>
            </a:pPr>
            <a:r>
              <a:rPr lang="es-ES" sz="2000" b="1" dirty="0">
                <a:latin typeface="Times New Roman" pitchFamily="18" charset="0"/>
              </a:rPr>
              <a:t>(Sesiones)</a:t>
            </a:r>
          </a:p>
          <a:p>
            <a:pPr algn="ctr">
              <a:defRPr/>
            </a:pPr>
            <a:r>
              <a:rPr lang="es-ES" sz="2000" b="1" dirty="0">
                <a:latin typeface="Times New Roman" pitchFamily="18" charset="0"/>
              </a:rPr>
              <a:t>OBJETIVOS DIDÁCTICOS</a:t>
            </a:r>
          </a:p>
          <a:p>
            <a:pPr algn="ctr">
              <a:defRPr/>
            </a:pPr>
            <a:r>
              <a:rPr lang="es-ES" sz="2000" b="1" dirty="0">
                <a:latin typeface="Times New Roman" pitchFamily="18" charset="0"/>
              </a:rPr>
              <a:t>CONTENIDOS</a:t>
            </a:r>
          </a:p>
          <a:p>
            <a:pPr algn="ctr">
              <a:defRPr/>
            </a:pPr>
            <a:r>
              <a:rPr lang="es-ES" sz="2000" b="1" dirty="0">
                <a:latin typeface="Times New Roman" pitchFamily="18" charset="0"/>
              </a:rPr>
              <a:t> ( procedimientos)</a:t>
            </a:r>
          </a:p>
          <a:p>
            <a:pPr algn="ctr">
              <a:defRPr/>
            </a:pPr>
            <a:r>
              <a:rPr lang="es-ES" sz="2000" b="1" dirty="0">
                <a:latin typeface="Times New Roman" pitchFamily="18" charset="0"/>
              </a:rPr>
              <a:t>COMPETENCIAS</a:t>
            </a:r>
          </a:p>
          <a:p>
            <a:pPr algn="ctr">
              <a:defRPr/>
            </a:pPr>
            <a:r>
              <a:rPr lang="es-ES" sz="2000" b="1" dirty="0">
                <a:latin typeface="Times New Roman" pitchFamily="18" charset="0"/>
              </a:rPr>
              <a:t>ORIENTACIONES DIDÁCTICAS (Atención a la diversidad)</a:t>
            </a:r>
          </a:p>
          <a:p>
            <a:pPr algn="ctr">
              <a:defRPr/>
            </a:pPr>
            <a:r>
              <a:rPr lang="es-ES" sz="2000" b="1" dirty="0">
                <a:latin typeface="Times New Roman" pitchFamily="18" charset="0"/>
              </a:rPr>
              <a:t>ACTIVIDADES DE ENSEÑANZA APRENDIZAJE</a:t>
            </a:r>
          </a:p>
          <a:p>
            <a:pPr algn="ctr">
              <a:defRPr/>
            </a:pPr>
            <a:r>
              <a:rPr lang="es-ES" sz="2000" b="1" dirty="0">
                <a:latin typeface="Times New Roman" pitchFamily="18" charset="0"/>
              </a:rPr>
              <a:t>( Refuerzo, ampliación.)</a:t>
            </a:r>
          </a:p>
          <a:p>
            <a:pPr algn="ctr">
              <a:defRPr/>
            </a:pPr>
            <a:r>
              <a:rPr lang="es-ES" sz="2000" b="1" dirty="0">
                <a:latin typeface="Times New Roman" pitchFamily="18" charset="0"/>
              </a:rPr>
              <a:t>RECURSOS Y MATERIALES</a:t>
            </a:r>
          </a:p>
          <a:p>
            <a:pPr algn="ctr">
              <a:defRPr/>
            </a:pPr>
            <a:r>
              <a:rPr lang="es-ES" sz="2000" b="1" dirty="0">
                <a:latin typeface="Times New Roman" pitchFamily="18" charset="0"/>
              </a:rPr>
              <a:t>EVALUACIÓN</a:t>
            </a:r>
          </a:p>
          <a:p>
            <a:pPr algn="ctr">
              <a:defRPr/>
            </a:pPr>
            <a:r>
              <a:rPr lang="es-ES" sz="2000" b="1" dirty="0">
                <a:latin typeface="Times New Roman" pitchFamily="18" charset="0"/>
              </a:rPr>
              <a:t>( criterios, estándares)</a:t>
            </a:r>
          </a:p>
          <a:p>
            <a:pPr algn="ctr">
              <a:defRPr/>
            </a:pPr>
            <a:endParaRPr lang="es-ES" sz="2000" b="1" dirty="0">
              <a:latin typeface="Times New Roman" pitchFamily="18" charset="0"/>
            </a:endParaRPr>
          </a:p>
        </p:txBody>
      </p:sp>
    </p:spTree>
    <p:extLst>
      <p:ext uri="{BB962C8B-B14F-4D97-AF65-F5344CB8AC3E}">
        <p14:creationId xmlns:p14="http://schemas.microsoft.com/office/powerpoint/2010/main" val="388474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0-#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03434"/>
            <a:ext cx="10515600" cy="2599361"/>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_tradnl" sz="2000" dirty="0"/>
              <a:t>T</a:t>
            </a:r>
            <a:r>
              <a:rPr lang="es-ES" sz="2000" dirty="0"/>
              <a:t>ÍTULO</a:t>
            </a:r>
          </a:p>
          <a:p>
            <a:pPr marL="0" marR="0" lvl="0" indent="0" algn="ctr" defTabSz="914400" eaLnBrk="1" fontAlgn="auto" latinLnBrk="0" hangingPunct="1">
              <a:lnSpc>
                <a:spcPct val="100000"/>
              </a:lnSpc>
              <a:spcBef>
                <a:spcPts val="0"/>
              </a:spcBef>
              <a:spcAft>
                <a:spcPts val="0"/>
              </a:spcAft>
              <a:buClrTx/>
              <a:buSzTx/>
              <a:buFontTx/>
              <a:buNone/>
              <a:tabLst/>
              <a:defRPr/>
            </a:pPr>
            <a:r>
              <a:rPr lang="es-ES" sz="2000" dirty="0"/>
              <a:t>MARCO NORMATIVO</a:t>
            </a:r>
          </a:p>
          <a:p>
            <a:pPr marL="0" marR="0" lvl="0" indent="0" algn="ctr" defTabSz="914400" eaLnBrk="1" fontAlgn="auto" latinLnBrk="0" hangingPunct="1">
              <a:lnSpc>
                <a:spcPct val="100000"/>
              </a:lnSpc>
              <a:spcBef>
                <a:spcPts val="0"/>
              </a:spcBef>
              <a:spcAft>
                <a:spcPts val="0"/>
              </a:spcAft>
              <a:buClrTx/>
              <a:buSzTx/>
              <a:buFontTx/>
              <a:buNone/>
              <a:tabLst/>
              <a:defRPr/>
            </a:pPr>
            <a:r>
              <a:rPr lang="es-ES" sz="2000" dirty="0"/>
              <a:t>OBJETIVOS</a:t>
            </a:r>
          </a:p>
          <a:p>
            <a:pPr marL="0" marR="0" lvl="0" indent="0" algn="ctr" defTabSz="914400" eaLnBrk="1" fontAlgn="auto" latinLnBrk="0" hangingPunct="1">
              <a:lnSpc>
                <a:spcPct val="100000"/>
              </a:lnSpc>
              <a:spcBef>
                <a:spcPts val="0"/>
              </a:spcBef>
              <a:spcAft>
                <a:spcPts val="0"/>
              </a:spcAft>
              <a:buClrTx/>
              <a:buSzTx/>
              <a:buFontTx/>
              <a:buNone/>
              <a:tabLst/>
              <a:defRPr/>
            </a:pPr>
            <a:r>
              <a:rPr lang="es-ES" sz="2000" dirty="0"/>
              <a:t>MATERIAL</a:t>
            </a:r>
          </a:p>
          <a:p>
            <a:pPr marL="0" marR="0" lvl="0" indent="0" algn="ctr" defTabSz="914400" eaLnBrk="1" fontAlgn="auto" latinLnBrk="0" hangingPunct="1">
              <a:lnSpc>
                <a:spcPct val="100000"/>
              </a:lnSpc>
              <a:spcBef>
                <a:spcPts val="0"/>
              </a:spcBef>
              <a:spcAft>
                <a:spcPts val="0"/>
              </a:spcAft>
              <a:buClrTx/>
              <a:buSzTx/>
              <a:buFontTx/>
              <a:buNone/>
              <a:tabLst/>
              <a:defRPr/>
            </a:pPr>
            <a:r>
              <a:rPr lang="es-ES" sz="2000" dirty="0"/>
              <a:t>PROCEDIMIENTO</a:t>
            </a:r>
          </a:p>
          <a:p>
            <a:pPr marL="0" marR="0" lvl="0" indent="0" algn="ctr" defTabSz="914400" eaLnBrk="1" fontAlgn="auto" latinLnBrk="0" hangingPunct="1">
              <a:lnSpc>
                <a:spcPct val="100000"/>
              </a:lnSpc>
              <a:spcBef>
                <a:spcPts val="0"/>
              </a:spcBef>
              <a:spcAft>
                <a:spcPts val="0"/>
              </a:spcAft>
              <a:buClrTx/>
              <a:buSzTx/>
              <a:buFontTx/>
              <a:buNone/>
              <a:tabLst/>
              <a:defRPr/>
            </a:pPr>
            <a:r>
              <a:rPr lang="es-ES" sz="2000" dirty="0"/>
              <a:t>CRITERIOS DE EVALUACIÓN</a:t>
            </a:r>
          </a:p>
          <a:p>
            <a:pPr marL="0" marR="0" lvl="0" indent="0" algn="ctr" defTabSz="914400" eaLnBrk="1" fontAlgn="auto" latinLnBrk="0" hangingPunct="1">
              <a:lnSpc>
                <a:spcPct val="100000"/>
              </a:lnSpc>
              <a:spcBef>
                <a:spcPts val="0"/>
              </a:spcBef>
              <a:spcAft>
                <a:spcPts val="0"/>
              </a:spcAft>
              <a:buClrTx/>
              <a:buSzTx/>
              <a:buFontTx/>
              <a:buNone/>
              <a:tabLst/>
              <a:defRPr/>
            </a:pPr>
            <a:r>
              <a:rPr lang="es-ES" sz="2000" dirty="0"/>
              <a:t>ESTÁNDARES DE APRENDIZAJE</a:t>
            </a:r>
            <a:endParaRPr lang="es-ES_tradnl" sz="2000" dirty="0"/>
          </a:p>
        </p:txBody>
      </p:sp>
      <p:pic>
        <p:nvPicPr>
          <p:cNvPr id="4" name="Imagen 3"/>
          <p:cNvPicPr>
            <a:picLocks noChangeAspect="1"/>
          </p:cNvPicPr>
          <p:nvPr/>
        </p:nvPicPr>
        <p:blipFill>
          <a:blip r:embed="rId2"/>
          <a:stretch>
            <a:fillRect/>
          </a:stretch>
        </p:blipFill>
        <p:spPr>
          <a:xfrm>
            <a:off x="4438293" y="3277742"/>
            <a:ext cx="3479800" cy="2336800"/>
          </a:xfrm>
          <a:prstGeom prst="rect">
            <a:avLst/>
          </a:prstGeom>
        </p:spPr>
      </p:pic>
    </p:spTree>
    <p:extLst>
      <p:ext uri="{BB962C8B-B14F-4D97-AF65-F5344CB8AC3E}">
        <p14:creationId xmlns:p14="http://schemas.microsoft.com/office/powerpoint/2010/main" val="1784512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552" y="365125"/>
            <a:ext cx="4181582" cy="672565"/>
          </a:xfrm>
          <a:solidFill>
            <a:schemeClr val="accent5">
              <a:lumMod val="20000"/>
              <a:lumOff val="80000"/>
            </a:schemeClr>
          </a:solidFill>
          <a:ln>
            <a:solidFill>
              <a:schemeClr val="tx1"/>
            </a:solidFill>
          </a:ln>
        </p:spPr>
        <p:txBody>
          <a:bodyPr>
            <a:normAutofit/>
          </a:bodyPr>
          <a:lstStyle/>
          <a:p>
            <a:r>
              <a:rPr lang="es-ES_tradnl" sz="2400" dirty="0"/>
              <a:t>Experiencia </a:t>
            </a:r>
            <a:r>
              <a:rPr lang="es-ES_tradnl" sz="2400" dirty="0" err="1"/>
              <a:t>did</a:t>
            </a:r>
            <a:r>
              <a:rPr lang="es-ES" sz="2400" dirty="0" err="1"/>
              <a:t>áctica</a:t>
            </a:r>
            <a:r>
              <a:rPr lang="es-ES" sz="2400" dirty="0"/>
              <a:t> práctica</a:t>
            </a:r>
            <a:endParaRPr lang="es-ES_tradnl" sz="2400" dirty="0"/>
          </a:p>
        </p:txBody>
      </p:sp>
      <p:sp>
        <p:nvSpPr>
          <p:cNvPr id="3" name="Marcador de contenido 2"/>
          <p:cNvSpPr>
            <a:spLocks noGrp="1"/>
          </p:cNvSpPr>
          <p:nvPr>
            <p:ph idx="1"/>
          </p:nvPr>
        </p:nvSpPr>
        <p:spPr>
          <a:xfrm>
            <a:off x="838199" y="1825625"/>
            <a:ext cx="10709953" cy="4351338"/>
          </a:xfrm>
        </p:spPr>
        <p:txBody>
          <a:bodyPr>
            <a:normAutofit/>
          </a:bodyPr>
          <a:lstStyle/>
          <a:p>
            <a:pPr marL="0" indent="0" algn="ctr">
              <a:buNone/>
            </a:pPr>
            <a:r>
              <a:rPr lang="es-ES" altLang="es-ES_tradnl" sz="2000" b="1" dirty="0">
                <a:ea typeface="Arial" charset="0"/>
                <a:cs typeface="Arial" charset="0"/>
              </a:rPr>
              <a:t>MARCO NORMATIVO</a:t>
            </a:r>
          </a:p>
          <a:p>
            <a:pPr marL="0" indent="0" algn="ctr">
              <a:buNone/>
            </a:pPr>
            <a:r>
              <a:rPr lang="es-ES" altLang="es-ES_tradnl" sz="2000" dirty="0">
                <a:ea typeface="Arial" charset="0"/>
                <a:cs typeface="Arial" charset="0"/>
              </a:rPr>
              <a:t>Dentro del Decreto de Currículo  54/2014 de 10 de julio por el que se establece el currículo de la Educación Primaria en la Comunidad de Castilla la Mancha. En este marco se desarrollará la actividad: nivel, </a:t>
            </a:r>
            <a:r>
              <a:rPr lang="es-ES" altLang="es-ES_tradnl" sz="2000" dirty="0" err="1">
                <a:ea typeface="Arial" charset="0"/>
                <a:cs typeface="Arial" charset="0"/>
              </a:rPr>
              <a:t>curriculo</a:t>
            </a:r>
            <a:r>
              <a:rPr lang="es-ES" altLang="es-ES_tradnl" sz="2000" dirty="0">
                <a:ea typeface="Arial" charset="0"/>
                <a:cs typeface="Arial" charset="0"/>
              </a:rPr>
              <a:t>, bloque de contenidos</a:t>
            </a:r>
            <a:endParaRPr lang="es-ES" altLang="es-ES_tradnl" sz="2000" b="1" dirty="0">
              <a:latin typeface="Arial" charset="0"/>
              <a:ea typeface="Arial" charset="0"/>
              <a:cs typeface="Arial" charset="0"/>
            </a:endParaRPr>
          </a:p>
          <a:p>
            <a:pPr marL="0" indent="0" algn="ctr">
              <a:buNone/>
            </a:pPr>
            <a:r>
              <a:rPr lang="es-ES" altLang="es-ES_tradnl" sz="2000" b="1" dirty="0">
                <a:ea typeface="Arial" charset="0"/>
                <a:cs typeface="Arial" charset="0"/>
              </a:rPr>
              <a:t>OBJETIVOS</a:t>
            </a:r>
            <a:endParaRPr lang="es-ES" altLang="es-ES_tradnl" sz="2000" dirty="0">
              <a:ea typeface="Times New Roman" charset="0"/>
              <a:cs typeface="Times New Roman" charset="0"/>
            </a:endParaRPr>
          </a:p>
          <a:p>
            <a:pPr marL="0" indent="0" algn="ctr">
              <a:buNone/>
            </a:pPr>
            <a:r>
              <a:rPr lang="es-ES" altLang="es-ES_tradnl" sz="2000" dirty="0" err="1">
                <a:latin typeface="Wingdings" charset="2"/>
                <a:ea typeface="Arial" charset="0"/>
                <a:cs typeface="Arial" charset="0"/>
              </a:rPr>
              <a:t>Ø</a:t>
            </a:r>
            <a:r>
              <a:rPr lang="es-ES" altLang="es-ES_tradnl" sz="2000" dirty="0">
                <a:latin typeface="Times New Roman" charset="0"/>
                <a:ea typeface="Times New Roman" charset="0"/>
                <a:cs typeface="Times New Roman" charset="0"/>
              </a:rPr>
              <a:t>      </a:t>
            </a:r>
            <a:r>
              <a:rPr lang="es-ES" altLang="es-ES_tradnl" sz="2000" dirty="0">
                <a:latin typeface="Arial" charset="0"/>
                <a:ea typeface="Arial" charset="0"/>
                <a:cs typeface="Arial" charset="0"/>
              </a:rPr>
              <a:t>Los objetivos deben </a:t>
            </a:r>
            <a:r>
              <a:rPr lang="es-ES" altLang="es-ES_tradnl" sz="2000" u="sng" dirty="0">
                <a:latin typeface="Arial" charset="0"/>
                <a:ea typeface="Arial" charset="0"/>
                <a:cs typeface="Arial" charset="0"/>
              </a:rPr>
              <a:t>redactarse en infinitivo</a:t>
            </a:r>
            <a:r>
              <a:rPr lang="es-ES" altLang="es-ES_tradnl" sz="2000" dirty="0">
                <a:latin typeface="Arial" charset="0"/>
                <a:ea typeface="Arial" charset="0"/>
                <a:cs typeface="Arial" charset="0"/>
              </a:rPr>
              <a:t> y pensando en el alumno/a que es quien debe alcanzarlos</a:t>
            </a:r>
            <a:endParaRPr lang="es-ES" altLang="es-ES_tradnl" sz="2000" dirty="0">
              <a:latin typeface="Futura Hv BT" charset="0"/>
              <a:ea typeface="Times New Roman" charset="0"/>
              <a:cs typeface="Times New Roman" charset="0"/>
            </a:endParaRPr>
          </a:p>
          <a:p>
            <a:pPr marL="0" indent="0">
              <a:buNone/>
            </a:pPr>
            <a:r>
              <a:rPr lang="es-ES" altLang="es-ES_tradnl" sz="2000" dirty="0" err="1">
                <a:latin typeface="Wingdings" charset="2"/>
                <a:ea typeface="Arial" charset="0"/>
                <a:cs typeface="Arial" charset="0"/>
              </a:rPr>
              <a:t>Ø</a:t>
            </a:r>
            <a:r>
              <a:rPr lang="es-ES" altLang="es-ES_tradnl" sz="2000" dirty="0">
                <a:latin typeface="Times New Roman" charset="0"/>
                <a:ea typeface="Times New Roman" charset="0"/>
                <a:cs typeface="Times New Roman" charset="0"/>
              </a:rPr>
              <a:t>      </a:t>
            </a:r>
            <a:r>
              <a:rPr lang="es-ES" altLang="es-ES_tradnl" sz="2000" dirty="0">
                <a:latin typeface="Arial" charset="0"/>
                <a:ea typeface="Arial" charset="0"/>
                <a:cs typeface="Arial" charset="0"/>
              </a:rPr>
              <a:t>Todo objetivo debe incluir la </a:t>
            </a:r>
            <a:r>
              <a:rPr lang="es-ES" altLang="es-ES_tradnl" sz="2000" u="sng" dirty="0">
                <a:latin typeface="Arial" charset="0"/>
                <a:ea typeface="Arial" charset="0"/>
                <a:cs typeface="Arial" charset="0"/>
              </a:rPr>
              <a:t>capacidad que se va a desarrollar, el contenido  y finalidad</a:t>
            </a:r>
            <a:r>
              <a:rPr lang="es-ES" altLang="es-ES_tradnl" sz="2000" dirty="0">
                <a:latin typeface="Arial" charset="0"/>
                <a:ea typeface="Arial" charset="0"/>
                <a:cs typeface="Arial" charset="0"/>
              </a:rPr>
              <a:t>.</a:t>
            </a:r>
            <a:endParaRPr lang="es-ES" altLang="es-ES_tradnl" sz="2000" dirty="0">
              <a:latin typeface="Futura Hv BT" charset="0"/>
              <a:ea typeface="Times New Roman" charset="0"/>
              <a:cs typeface="Times New Roman" charset="0"/>
            </a:endParaRPr>
          </a:p>
          <a:p>
            <a:pPr marL="0" indent="0" algn="ctr">
              <a:buNone/>
            </a:pPr>
            <a:r>
              <a:rPr lang="es-ES" altLang="es-ES_tradnl" sz="2000" dirty="0">
                <a:latin typeface="Courier New" charset="0"/>
                <a:ea typeface="Courier New" charset="0"/>
                <a:cs typeface="Courier New" charset="0"/>
              </a:rPr>
              <a:t>o</a:t>
            </a:r>
            <a:r>
              <a:rPr lang="es-ES" altLang="es-ES_tradnl" sz="2000" dirty="0">
                <a:latin typeface="Times New Roman" charset="0"/>
                <a:ea typeface="Times New Roman" charset="0"/>
                <a:cs typeface="Times New Roman" charset="0"/>
              </a:rPr>
              <a:t>       </a:t>
            </a:r>
            <a:r>
              <a:rPr lang="es-ES" altLang="es-ES_tradnl" sz="2000" b="1" i="1" dirty="0" err="1">
                <a:latin typeface="Arial" charset="0"/>
                <a:ea typeface="Arial" charset="0"/>
                <a:cs typeface="Arial" charset="0"/>
              </a:rPr>
              <a:t>Ej</a:t>
            </a:r>
            <a:r>
              <a:rPr lang="es-ES" altLang="es-ES_tradnl" sz="2000" b="1" i="1" dirty="0">
                <a:latin typeface="Arial" charset="0"/>
                <a:ea typeface="Arial" charset="0"/>
                <a:cs typeface="Arial" charset="0"/>
              </a:rPr>
              <a:t>: reflexionar sobre el consumo de agua para proponer formas de ahorro.</a:t>
            </a:r>
            <a:endParaRPr lang="es-ES" altLang="es-ES_tradnl" sz="2000" dirty="0">
              <a:latin typeface="Futura Hv BT" charset="0"/>
              <a:ea typeface="Times New Roman" charset="0"/>
              <a:cs typeface="Times New Roman"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ES_tradnl" sz="2000" dirty="0"/>
          </a:p>
        </p:txBody>
      </p:sp>
    </p:spTree>
    <p:extLst>
      <p:ext uri="{BB962C8B-B14F-4D97-AF65-F5344CB8AC3E}">
        <p14:creationId xmlns:p14="http://schemas.microsoft.com/office/powerpoint/2010/main" val="1789567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sp>
        <p:nvSpPr>
          <p:cNvPr id="3" name="Marcador de contenido 2"/>
          <p:cNvSpPr>
            <a:spLocks noGrp="1"/>
          </p:cNvSpPr>
          <p:nvPr>
            <p:ph idx="1"/>
          </p:nvPr>
        </p:nvSpPr>
        <p:spPr/>
        <p:txBody>
          <a:bodyPr>
            <a:normAutofit/>
          </a:bodyPr>
          <a:lstStyle/>
          <a:p>
            <a:pPr marL="0" indent="0" algn="ctr">
              <a:buNone/>
            </a:pPr>
            <a:r>
              <a:rPr lang="es-ES_tradnl" sz="2000" b="1" dirty="0"/>
              <a:t>MATERIAL</a:t>
            </a:r>
          </a:p>
          <a:p>
            <a:pPr algn="ctr"/>
            <a:r>
              <a:rPr lang="es-ES_tradnl" altLang="es-ES_tradnl" sz="2000" dirty="0">
                <a:latin typeface="Arial" charset="0"/>
                <a:ea typeface="Arial" charset="0"/>
                <a:cs typeface="Arial" charset="0"/>
              </a:rPr>
              <a:t>M</a:t>
            </a:r>
            <a:r>
              <a:rPr lang="es-ES" altLang="es-ES_tradnl" sz="2000" dirty="0" err="1">
                <a:latin typeface="Arial" charset="0"/>
                <a:ea typeface="Arial" charset="0"/>
                <a:cs typeface="Arial" charset="0"/>
              </a:rPr>
              <a:t>ateriales</a:t>
            </a:r>
            <a:r>
              <a:rPr lang="es-ES" altLang="es-ES_tradnl" sz="2000" dirty="0">
                <a:latin typeface="Arial" charset="0"/>
                <a:ea typeface="Arial" charset="0"/>
                <a:cs typeface="Arial" charset="0"/>
              </a:rPr>
              <a:t> que pueden ser usados y propios que se van a realizar en estas experiencias o prácticas.</a:t>
            </a:r>
            <a:r>
              <a:rPr lang="es-ES" altLang="es-ES_tradnl" sz="2000" b="1" dirty="0">
                <a:latin typeface="Arial" charset="0"/>
                <a:ea typeface="Arial" charset="0"/>
                <a:cs typeface="Arial" charset="0"/>
              </a:rPr>
              <a:t> </a:t>
            </a:r>
            <a:endParaRPr lang="es-ES" altLang="es-ES_tradnl" sz="2000" dirty="0">
              <a:latin typeface="Futura Hv BT" charset="0"/>
              <a:ea typeface="Times New Roman" charset="0"/>
              <a:cs typeface="Times New Roman" charset="0"/>
            </a:endParaRPr>
          </a:p>
          <a:p>
            <a:pPr marL="0" indent="0" algn="ctr">
              <a:buNone/>
            </a:pPr>
            <a:r>
              <a:rPr lang="es-ES" altLang="es-ES_tradnl" sz="2000" b="1" dirty="0"/>
              <a:t>CRITERIOS DE EVALUACIÓN</a:t>
            </a:r>
            <a:endParaRPr lang="es-ES" altLang="es-ES_tradnl" sz="2000" dirty="0"/>
          </a:p>
          <a:p>
            <a:pPr marL="0" indent="0" algn="ctr">
              <a:buNone/>
            </a:pPr>
            <a:r>
              <a:rPr lang="es-ES" altLang="es-ES_tradnl" sz="2000" dirty="0"/>
              <a:t>Los criterios deben adaptarse los que marca el RD de mínimas de Educación Primaria, pero se deben redactar más concretos para esta unidad, porque la normativa marca los criterios para todo el ciclo y son generales.</a:t>
            </a:r>
          </a:p>
          <a:p>
            <a:pPr marL="0" indent="0" algn="ctr">
              <a:buNone/>
            </a:pPr>
            <a:endParaRPr lang="es-ES" altLang="es-ES_tradnl" sz="2000" dirty="0"/>
          </a:p>
          <a:p>
            <a:pPr marL="0" indent="0" algn="ctr">
              <a:buNone/>
            </a:pPr>
            <a:r>
              <a:rPr lang="es-ES" altLang="es-ES_tradnl" sz="2000" b="1" dirty="0"/>
              <a:t>ESTÁNDARES DE APRENDIZAJE</a:t>
            </a:r>
          </a:p>
          <a:p>
            <a:pPr marL="0" indent="0" algn="ctr">
              <a:buNone/>
            </a:pPr>
            <a:r>
              <a:rPr lang="es-ES" altLang="es-ES_tradnl" sz="2000" dirty="0"/>
              <a:t>Se pueden marcar indicadores para evaluar aspectos concretos de habilidades y actitudes del alumno/a pero primero deben aparecer </a:t>
            </a:r>
            <a:r>
              <a:rPr lang="es-ES" altLang="es-ES_tradnl" sz="2000" b="1" dirty="0"/>
              <a:t>los criterios de acuerdo con los bloques de contenidos</a:t>
            </a:r>
            <a:r>
              <a:rPr lang="es-ES" altLang="es-ES_tradnl" sz="2000" dirty="0"/>
              <a:t> </a:t>
            </a:r>
          </a:p>
          <a:p>
            <a:pPr marL="0" lvl="0" indent="0">
              <a:lnSpc>
                <a:spcPct val="100000"/>
              </a:lnSpc>
              <a:spcBef>
                <a:spcPts val="0"/>
              </a:spcBef>
              <a:buNone/>
              <a:defRPr/>
            </a:pPr>
            <a:endParaRPr lang="es-ES_tradnl" sz="2000" dirty="0"/>
          </a:p>
          <a:p>
            <a:pPr marL="0" indent="0" algn="ctr">
              <a:buNone/>
            </a:pPr>
            <a:endParaRPr lang="es-ES_tradnl" sz="2000" dirty="0"/>
          </a:p>
        </p:txBody>
      </p:sp>
    </p:spTree>
    <p:extLst>
      <p:ext uri="{BB962C8B-B14F-4D97-AF65-F5344CB8AC3E}">
        <p14:creationId xmlns:p14="http://schemas.microsoft.com/office/powerpoint/2010/main" val="3372095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4" name="Marcador de contenido 3"/>
          <p:cNvPicPr>
            <a:picLocks noGrp="1" noChangeAspect="1"/>
          </p:cNvPicPr>
          <p:nvPr>
            <p:ph idx="1"/>
          </p:nvPr>
        </p:nvPicPr>
        <p:blipFill>
          <a:blip r:embed="rId2"/>
          <a:stretch>
            <a:fillRect/>
          </a:stretch>
        </p:blipFill>
        <p:spPr>
          <a:xfrm>
            <a:off x="375603" y="174660"/>
            <a:ext cx="11816397" cy="6585735"/>
          </a:xfrm>
          <a:prstGeom prst="rect">
            <a:avLst/>
          </a:prstGeom>
        </p:spPr>
      </p:pic>
    </p:spTree>
    <p:extLst>
      <p:ext uri="{BB962C8B-B14F-4D97-AF65-F5344CB8AC3E}">
        <p14:creationId xmlns:p14="http://schemas.microsoft.com/office/powerpoint/2010/main" val="3230287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2209800" y="152400"/>
            <a:ext cx="7772400" cy="762000"/>
          </a:xfrm>
          <a:prstGeom prst="rect">
            <a:avLst/>
          </a:prstGeom>
          <a:solidFill>
            <a:schemeClr val="accent1">
              <a:lumMod val="40000"/>
              <a:lumOff val="60000"/>
            </a:schemeClr>
          </a:solidFill>
          <a:ln w="12700">
            <a:solidFill>
              <a:schemeClr val="tx1"/>
            </a:solidFill>
            <a:miter lim="800000"/>
            <a:headEnd/>
            <a:tailEnd/>
          </a:ln>
        </p:spPr>
        <p:txBody>
          <a:bodyPr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eaLnBrk="1" hangingPunct="1"/>
            <a:r>
              <a:rPr lang="es-ES" altLang="es-ES_tradnl" sz="2400" dirty="0">
                <a:latin typeface="Futura Hv BT" charset="0"/>
              </a:rPr>
              <a:t>REFLEXIONES SOBRE LA ENSEÑANZA DE LAS CIENCIAS NATURALES</a:t>
            </a:r>
          </a:p>
        </p:txBody>
      </p:sp>
      <p:sp>
        <p:nvSpPr>
          <p:cNvPr id="18435" name="Text Box 4"/>
          <p:cNvSpPr txBox="1">
            <a:spLocks noChangeArrowheads="1"/>
          </p:cNvSpPr>
          <p:nvPr/>
        </p:nvSpPr>
        <p:spPr bwMode="auto">
          <a:xfrm>
            <a:off x="4524376" y="1066800"/>
            <a:ext cx="3248025" cy="469900"/>
          </a:xfrm>
          <a:prstGeom prst="rect">
            <a:avLst/>
          </a:prstGeom>
          <a:solidFill>
            <a:srgbClr val="FF9933"/>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a:latin typeface="Times New Roman" charset="0"/>
              </a:rPr>
              <a:t>¿Qué es enseñar ciencia?</a:t>
            </a:r>
          </a:p>
        </p:txBody>
      </p:sp>
      <p:sp>
        <p:nvSpPr>
          <p:cNvPr id="18436" name="Text Box 5"/>
          <p:cNvSpPr txBox="1">
            <a:spLocks noChangeArrowheads="1"/>
          </p:cNvSpPr>
          <p:nvPr/>
        </p:nvSpPr>
        <p:spPr bwMode="auto">
          <a:xfrm>
            <a:off x="4419601" y="2743200"/>
            <a:ext cx="3349625" cy="469900"/>
          </a:xfrm>
          <a:prstGeom prst="rect">
            <a:avLst/>
          </a:prstGeom>
          <a:solidFill>
            <a:srgbClr val="FF9933"/>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a:latin typeface="Times New Roman" charset="0"/>
              </a:rPr>
              <a:t>¿Por qué enseñar ciencia?</a:t>
            </a:r>
          </a:p>
        </p:txBody>
      </p:sp>
      <p:sp>
        <p:nvSpPr>
          <p:cNvPr id="15366" name="Text Box 6"/>
          <p:cNvSpPr txBox="1">
            <a:spLocks noChangeArrowheads="1"/>
          </p:cNvSpPr>
          <p:nvPr/>
        </p:nvSpPr>
        <p:spPr bwMode="auto">
          <a:xfrm>
            <a:off x="2486026" y="1676400"/>
            <a:ext cx="7204075" cy="928688"/>
          </a:xfrm>
          <a:prstGeom prst="rect">
            <a:avLst/>
          </a:prstGeom>
          <a:solidFill>
            <a:schemeClr val="accent2"/>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buFontTx/>
              <a:buChar char="•"/>
            </a:pPr>
            <a:r>
              <a:rPr lang="es-ES" altLang="es-ES_tradnl" dirty="0">
                <a:latin typeface="Times New Roman" charset="0"/>
              </a:rPr>
              <a:t> Puente entre el niño y entorno</a:t>
            </a:r>
          </a:p>
          <a:p>
            <a:pPr eaLnBrk="1" hangingPunct="1">
              <a:buFontTx/>
              <a:buChar char="•"/>
            </a:pPr>
            <a:r>
              <a:rPr lang="es-ES" altLang="es-ES_tradnl" dirty="0">
                <a:latin typeface="Times New Roman" charset="0"/>
              </a:rPr>
              <a:t> Elementos del medio, conexiones, causas y efectos de cualquier fenómeno.</a:t>
            </a:r>
          </a:p>
          <a:p>
            <a:pPr eaLnBrk="1" hangingPunct="1">
              <a:buFontTx/>
              <a:buChar char="•"/>
            </a:pPr>
            <a:r>
              <a:rPr lang="es-ES" altLang="es-ES_tradnl" dirty="0">
                <a:latin typeface="Times New Roman" charset="0"/>
              </a:rPr>
              <a:t> Aumentar la capacidad de razonamiento </a:t>
            </a:r>
          </a:p>
        </p:txBody>
      </p:sp>
      <p:sp>
        <p:nvSpPr>
          <p:cNvPr id="15367" name="Text Box 7"/>
          <p:cNvSpPr txBox="1">
            <a:spLocks noChangeArrowheads="1"/>
          </p:cNvSpPr>
          <p:nvPr/>
        </p:nvSpPr>
        <p:spPr bwMode="auto">
          <a:xfrm>
            <a:off x="2971801" y="3352801"/>
            <a:ext cx="6219825" cy="1477963"/>
          </a:xfrm>
          <a:prstGeom prst="rect">
            <a:avLst/>
          </a:prstGeom>
          <a:solidFill>
            <a:srgbClr val="FF0000"/>
          </a:solidFill>
          <a:ln w="12700">
            <a:solidFill>
              <a:srgbClr val="000000"/>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buFontTx/>
              <a:buChar char="•"/>
            </a:pPr>
            <a:r>
              <a:rPr lang="es-ES" altLang="es-ES_tradnl">
                <a:latin typeface="Times New Roman" charset="0"/>
              </a:rPr>
              <a:t>Inclinación innata del hombre por conocer los procesos naturales</a:t>
            </a:r>
          </a:p>
          <a:p>
            <a:pPr eaLnBrk="1" hangingPunct="1">
              <a:buFontTx/>
              <a:buChar char="•"/>
            </a:pPr>
            <a:r>
              <a:rPr lang="es-ES" altLang="es-ES_tradnl">
                <a:latin typeface="Times New Roman" charset="0"/>
              </a:rPr>
              <a:t>Vehiculo cultural siglo XXI</a:t>
            </a:r>
          </a:p>
          <a:p>
            <a:pPr eaLnBrk="1" hangingPunct="1">
              <a:buFontTx/>
              <a:buChar char="•"/>
            </a:pPr>
            <a:r>
              <a:rPr lang="es-ES" altLang="es-ES_tradnl">
                <a:latin typeface="Times New Roman" charset="0"/>
              </a:rPr>
              <a:t>El razonamiento abstracto contribuye a la formación integra.</a:t>
            </a:r>
          </a:p>
          <a:p>
            <a:pPr eaLnBrk="1" hangingPunct="1">
              <a:buFontTx/>
              <a:buChar char="•"/>
            </a:pPr>
            <a:r>
              <a:rPr lang="es-ES" altLang="es-ES_tradnl">
                <a:latin typeface="Times New Roman" charset="0"/>
              </a:rPr>
              <a:t>Formación básica para afrontar situaciones cotidianas</a:t>
            </a:r>
          </a:p>
          <a:p>
            <a:pPr eaLnBrk="1" hangingPunct="1">
              <a:buFontTx/>
              <a:buChar char="•"/>
            </a:pPr>
            <a:r>
              <a:rPr lang="es-ES" altLang="es-ES_tradnl">
                <a:latin typeface="Times New Roman" charset="0"/>
              </a:rPr>
              <a:t>Capacidad de aprender</a:t>
            </a:r>
          </a:p>
        </p:txBody>
      </p:sp>
      <p:sp>
        <p:nvSpPr>
          <p:cNvPr id="18439" name="Text Box 8"/>
          <p:cNvSpPr txBox="1">
            <a:spLocks noChangeArrowheads="1"/>
          </p:cNvSpPr>
          <p:nvPr/>
        </p:nvSpPr>
        <p:spPr bwMode="auto">
          <a:xfrm>
            <a:off x="4343400" y="4953000"/>
            <a:ext cx="3473450" cy="469900"/>
          </a:xfrm>
          <a:prstGeom prst="rect">
            <a:avLst/>
          </a:prstGeom>
          <a:solidFill>
            <a:srgbClr val="FF9933"/>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a:latin typeface="Times New Roman" charset="0"/>
              </a:rPr>
              <a:t>La actitud ante las ciencias</a:t>
            </a:r>
          </a:p>
        </p:txBody>
      </p:sp>
      <p:sp>
        <p:nvSpPr>
          <p:cNvPr id="15369" name="Text Box 9"/>
          <p:cNvSpPr txBox="1">
            <a:spLocks noChangeArrowheads="1"/>
          </p:cNvSpPr>
          <p:nvPr/>
        </p:nvSpPr>
        <p:spPr bwMode="auto">
          <a:xfrm>
            <a:off x="3581400" y="5607050"/>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El fracaso implica actitudes negativas hacia el área</a:t>
            </a:r>
          </a:p>
          <a:p>
            <a:pPr algn="ctr" eaLnBrk="1" hangingPunct="1"/>
            <a:r>
              <a:rPr lang="es-ES" altLang="es-ES_tradnl">
                <a:latin typeface="Times New Roman" charset="0"/>
              </a:rPr>
              <a:t>APRENDIZAJE SIGNIFICATIVO</a:t>
            </a:r>
          </a:p>
        </p:txBody>
      </p:sp>
    </p:spTree>
    <p:extLst>
      <p:ext uri="{BB962C8B-B14F-4D97-AF65-F5344CB8AC3E}">
        <p14:creationId xmlns:p14="http://schemas.microsoft.com/office/powerpoint/2010/main" val="215982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0-#ppt_w/2"/>
                                          </p:val>
                                        </p:tav>
                                        <p:tav tm="100000">
                                          <p:val>
                                            <p:strVal val="#ppt_x"/>
                                          </p:val>
                                        </p:tav>
                                      </p:tavLst>
                                    </p:anim>
                                    <p:anim calcmode="lin" valueType="num">
                                      <p:cBhvr additive="base">
                                        <p:cTn id="8" dur="500" fill="hold"/>
                                        <p:tgtEl>
                                          <p:spTgt spid="153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 calcmode="lin" valueType="num">
                                      <p:cBhvr additive="base">
                                        <p:cTn id="13" dur="500" fill="hold"/>
                                        <p:tgtEl>
                                          <p:spTgt spid="15367"/>
                                        </p:tgtEl>
                                        <p:attrNameLst>
                                          <p:attrName>ppt_x</p:attrName>
                                        </p:attrNameLst>
                                      </p:cBhvr>
                                      <p:tavLst>
                                        <p:tav tm="0">
                                          <p:val>
                                            <p:strVal val="0-#ppt_w/2"/>
                                          </p:val>
                                        </p:tav>
                                        <p:tav tm="100000">
                                          <p:val>
                                            <p:strVal val="#ppt_x"/>
                                          </p:val>
                                        </p:tav>
                                      </p:tavLst>
                                    </p:anim>
                                    <p:anim calcmode="lin" valueType="num">
                                      <p:cBhvr additive="base">
                                        <p:cTn id="14"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9"/>
                                        </p:tgtEl>
                                        <p:attrNameLst>
                                          <p:attrName>style.visibility</p:attrName>
                                        </p:attrNameLst>
                                      </p:cBhvr>
                                      <p:to>
                                        <p:strVal val="visible"/>
                                      </p:to>
                                    </p:set>
                                    <p:anim calcmode="lin" valueType="num">
                                      <p:cBhvr additive="base">
                                        <p:cTn id="19" dur="500" fill="hold"/>
                                        <p:tgtEl>
                                          <p:spTgt spid="15369"/>
                                        </p:tgtEl>
                                        <p:attrNameLst>
                                          <p:attrName>ppt_x</p:attrName>
                                        </p:attrNameLst>
                                      </p:cBhvr>
                                      <p:tavLst>
                                        <p:tav tm="0">
                                          <p:val>
                                            <p:strVal val="0-#ppt_w/2"/>
                                          </p:val>
                                        </p:tav>
                                        <p:tav tm="100000">
                                          <p:val>
                                            <p:strVal val="#ppt_x"/>
                                          </p:val>
                                        </p:tav>
                                      </p:tavLst>
                                    </p:anim>
                                    <p:anim calcmode="lin" valueType="num">
                                      <p:cBhvr additive="base">
                                        <p:cTn id="20" dur="500" fill="hold"/>
                                        <p:tgtEl>
                                          <p:spTgt spid="153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autoUpdateAnimBg="0"/>
      <p:bldP spid="15367" grpId="0" animBg="1" autoUpdateAnimBg="0"/>
      <p:bldP spid="15369"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657350" y="204788"/>
            <a:ext cx="9041834" cy="446276"/>
          </a:xfrm>
          <a:prstGeom prst="rect">
            <a:avLst/>
          </a:prstGeom>
          <a:solidFill>
            <a:schemeClr val="accent1"/>
          </a:solidFill>
          <a:ln w="1905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300" dirty="0">
                <a:latin typeface="Futura Hv BT" charset="0"/>
              </a:rPr>
              <a:t>METODOLOGÍA DIDÁCTICA EN CIENCIAS DE LA NATURALEZA</a:t>
            </a:r>
          </a:p>
        </p:txBody>
      </p:sp>
      <p:sp>
        <p:nvSpPr>
          <p:cNvPr id="19459" name="Text Box 3"/>
          <p:cNvSpPr txBox="1">
            <a:spLocks noChangeArrowheads="1"/>
          </p:cNvSpPr>
          <p:nvPr/>
        </p:nvSpPr>
        <p:spPr bwMode="auto">
          <a:xfrm>
            <a:off x="2749551" y="931863"/>
            <a:ext cx="6537325" cy="1930400"/>
          </a:xfrm>
          <a:prstGeom prst="rect">
            <a:avLst/>
          </a:prstGeom>
          <a:solidFill>
            <a:schemeClr val="accent1">
              <a:lumMod val="40000"/>
              <a:lumOff val="60000"/>
            </a:schemeClr>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eaLnBrk="1" hangingPunct="1"/>
            <a:r>
              <a:rPr lang="es-ES" altLang="es-ES_tradnl" sz="2000" b="1" dirty="0">
                <a:latin typeface="Comic Sans MS" charset="0"/>
              </a:rPr>
              <a:t>MODELO TRANSMISIÓN RECEPCIÓN</a:t>
            </a:r>
          </a:p>
          <a:p>
            <a:pPr algn="ctr" eaLnBrk="1" hangingPunct="1"/>
            <a:r>
              <a:rPr lang="es-ES" altLang="es-ES_tradnl" sz="2000" b="1" dirty="0">
                <a:latin typeface="Comic Sans MS" charset="0"/>
              </a:rPr>
              <a:t>MODELO DE DESCUBRIMIENTO</a:t>
            </a:r>
          </a:p>
          <a:p>
            <a:pPr algn="ctr" eaLnBrk="1" hangingPunct="1"/>
            <a:r>
              <a:rPr lang="es-ES" altLang="es-ES_tradnl" sz="2000" b="1" dirty="0">
                <a:latin typeface="Comic Sans MS" charset="0"/>
              </a:rPr>
              <a:t>MODELO CONSTRUCTIVISTA</a:t>
            </a:r>
          </a:p>
          <a:p>
            <a:pPr algn="ctr" eaLnBrk="1" hangingPunct="1"/>
            <a:r>
              <a:rPr lang="es-ES" altLang="es-ES_tradnl" sz="2000" b="1" dirty="0">
                <a:latin typeface="Comic Sans MS" charset="0"/>
              </a:rPr>
              <a:t>MODELO APRENDIZAJE Y CAMBIO CONCEPTUAL</a:t>
            </a:r>
          </a:p>
          <a:p>
            <a:pPr algn="ctr" eaLnBrk="1" hangingPunct="1"/>
            <a:r>
              <a:rPr lang="es-ES" altLang="es-ES_tradnl" b="1" dirty="0">
                <a:latin typeface="Comic Sans MS" charset="0"/>
              </a:rPr>
              <a:t>( APRENDIZAJE SIGNIFICATIVO</a:t>
            </a:r>
            <a:r>
              <a:rPr lang="es-ES" altLang="es-ES_tradnl" sz="2000" b="1" dirty="0">
                <a:latin typeface="Comic Sans MS" charset="0"/>
              </a:rPr>
              <a:t>)</a:t>
            </a:r>
          </a:p>
          <a:p>
            <a:pPr algn="ctr" eaLnBrk="1" hangingPunct="1"/>
            <a:r>
              <a:rPr lang="es-ES" altLang="es-ES_tradnl" sz="2000" b="1" dirty="0">
                <a:latin typeface="Comic Sans MS" charset="0"/>
              </a:rPr>
              <a:t>MODELO APRENDIZAJE  POR INVESTIGACIÓN</a:t>
            </a:r>
          </a:p>
        </p:txBody>
      </p:sp>
      <p:cxnSp>
        <p:nvCxnSpPr>
          <p:cNvPr id="19460" name="AutoShape 4"/>
          <p:cNvCxnSpPr>
            <a:cxnSpLocks noChangeShapeType="1"/>
          </p:cNvCxnSpPr>
          <p:nvPr/>
        </p:nvCxnSpPr>
        <p:spPr bwMode="auto">
          <a:xfrm rot="16200000" flipH="1">
            <a:off x="9182100" y="2171700"/>
            <a:ext cx="609600" cy="228600"/>
          </a:xfrm>
          <a:prstGeom prst="bentConnector3">
            <a:avLst>
              <a:gd name="adj1" fmla="val 50000"/>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19461" name="AutoShape 5"/>
          <p:cNvSpPr>
            <a:spLocks noChangeArrowheads="1"/>
          </p:cNvSpPr>
          <p:nvPr/>
        </p:nvSpPr>
        <p:spPr bwMode="auto">
          <a:xfrm>
            <a:off x="8382000" y="914400"/>
            <a:ext cx="304800" cy="304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9933"/>
          </a:solidFill>
          <a:ln w="9525">
            <a:solidFill>
              <a:schemeClr val="tx1"/>
            </a:solidFill>
            <a:miter lim="800000"/>
            <a:headEnd/>
            <a:tailEnd/>
          </a:ln>
        </p:spPr>
        <p:txBody>
          <a:bodyPr wrap="none" anchor="ctr"/>
          <a:lstStyle/>
          <a:p>
            <a:endParaRPr lang="es-ES_tradnl"/>
          </a:p>
        </p:txBody>
      </p:sp>
      <p:sp>
        <p:nvSpPr>
          <p:cNvPr id="22534" name="Text Box 6"/>
          <p:cNvSpPr txBox="1">
            <a:spLocks noChangeArrowheads="1"/>
          </p:cNvSpPr>
          <p:nvPr/>
        </p:nvSpPr>
        <p:spPr bwMode="auto">
          <a:xfrm>
            <a:off x="1676401" y="3009900"/>
            <a:ext cx="4295775" cy="376238"/>
          </a:xfrm>
          <a:prstGeom prst="rect">
            <a:avLst/>
          </a:prstGeom>
          <a:solidFill>
            <a:srgbClr val="66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APRENDIZAJE POR DESCUBRIMIENTO</a:t>
            </a:r>
          </a:p>
        </p:txBody>
      </p:sp>
      <p:sp>
        <p:nvSpPr>
          <p:cNvPr id="22535" name="Text Box 7"/>
          <p:cNvSpPr txBox="1">
            <a:spLocks noChangeArrowheads="1"/>
          </p:cNvSpPr>
          <p:nvPr/>
        </p:nvSpPr>
        <p:spPr bwMode="auto">
          <a:xfrm>
            <a:off x="1676401" y="3502025"/>
            <a:ext cx="8963025" cy="92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buFontTx/>
              <a:buChar char="•"/>
            </a:pPr>
            <a:r>
              <a:rPr lang="es-ES" altLang="es-ES_tradnl">
                <a:latin typeface="Times New Roman" charset="0"/>
              </a:rPr>
              <a:t>Alternativa al modelo transmisión-recepción.</a:t>
            </a:r>
          </a:p>
          <a:p>
            <a:pPr eaLnBrk="1" hangingPunct="1">
              <a:buFontTx/>
              <a:buChar char="•"/>
            </a:pPr>
            <a:r>
              <a:rPr lang="es-ES" altLang="es-ES_tradnl">
                <a:latin typeface="Times New Roman" charset="0"/>
              </a:rPr>
              <a:t>Se basa en el planteamiento, análisis y resolución de situaciones abiertas para que el sujeto que</a:t>
            </a:r>
          </a:p>
          <a:p>
            <a:pPr eaLnBrk="1" hangingPunct="1"/>
            <a:r>
              <a:rPr lang="es-ES" altLang="es-ES_tradnl">
                <a:latin typeface="Times New Roman" charset="0"/>
              </a:rPr>
              <a:t>aprende pueda construir los principios y leyes de la ciencia.</a:t>
            </a:r>
          </a:p>
        </p:txBody>
      </p:sp>
      <p:sp>
        <p:nvSpPr>
          <p:cNvPr id="22536" name="Text Box 8"/>
          <p:cNvSpPr txBox="1">
            <a:spLocks noChangeArrowheads="1"/>
          </p:cNvSpPr>
          <p:nvPr/>
        </p:nvSpPr>
        <p:spPr bwMode="auto">
          <a:xfrm>
            <a:off x="2193926" y="4613275"/>
            <a:ext cx="832471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a:latin typeface="Times New Roman" charset="0"/>
              </a:rPr>
              <a:t>Importancia</a:t>
            </a:r>
          </a:p>
          <a:p>
            <a:pPr eaLnBrk="1" hangingPunct="1">
              <a:buFontTx/>
              <a:buChar char="•"/>
            </a:pPr>
            <a:r>
              <a:rPr lang="es-ES" altLang="es-ES_tradnl">
                <a:latin typeface="Times New Roman" charset="0"/>
              </a:rPr>
              <a:t>Revolución-ruptura con el modelo anterior debido a la participación activa del alumno</a:t>
            </a:r>
            <a:r>
              <a:rPr lang="es-ES" altLang="es-ES_tradnl" sz="2400">
                <a:latin typeface="Times New Roman" charset="0"/>
              </a:rPr>
              <a:t> </a:t>
            </a:r>
          </a:p>
          <a:p>
            <a:pPr eaLnBrk="1" hangingPunct="1">
              <a:buFontTx/>
              <a:buChar char="•"/>
            </a:pPr>
            <a:r>
              <a:rPr lang="es-ES" altLang="es-ES_tradnl">
                <a:latin typeface="Times New Roman" charset="0"/>
              </a:rPr>
              <a:t>La practica, es lo mas cercano a la forma que tiene de aprender un niño</a:t>
            </a:r>
          </a:p>
        </p:txBody>
      </p:sp>
    </p:spTree>
    <p:extLst>
      <p:ext uri="{BB962C8B-B14F-4D97-AF65-F5344CB8AC3E}">
        <p14:creationId xmlns:p14="http://schemas.microsoft.com/office/powerpoint/2010/main" val="764413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500" fill="hold"/>
                                        <p:tgtEl>
                                          <p:spTgt spid="22534"/>
                                        </p:tgtEl>
                                        <p:attrNameLst>
                                          <p:attrName>ppt_x</p:attrName>
                                        </p:attrNameLst>
                                      </p:cBhvr>
                                      <p:tavLst>
                                        <p:tav tm="0">
                                          <p:val>
                                            <p:strVal val="0-#ppt_w/2"/>
                                          </p:val>
                                        </p:tav>
                                        <p:tav tm="100000">
                                          <p:val>
                                            <p:strVal val="#ppt_x"/>
                                          </p:val>
                                        </p:tav>
                                      </p:tavLst>
                                    </p:anim>
                                    <p:anim calcmode="lin" valueType="num">
                                      <p:cBhvr additive="base">
                                        <p:cTn id="8"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6"/>
                                        </p:tgtEl>
                                        <p:attrNameLst>
                                          <p:attrName>style.visibility</p:attrName>
                                        </p:attrNameLst>
                                      </p:cBhvr>
                                      <p:to>
                                        <p:strVal val="visible"/>
                                      </p:to>
                                    </p:set>
                                    <p:anim calcmode="lin" valueType="num">
                                      <p:cBhvr additive="base">
                                        <p:cTn id="19" dur="500" fill="hold"/>
                                        <p:tgtEl>
                                          <p:spTgt spid="22536"/>
                                        </p:tgtEl>
                                        <p:attrNameLst>
                                          <p:attrName>ppt_x</p:attrName>
                                        </p:attrNameLst>
                                      </p:cBhvr>
                                      <p:tavLst>
                                        <p:tav tm="0">
                                          <p:val>
                                            <p:strVal val="0-#ppt_w/2"/>
                                          </p:val>
                                        </p:tav>
                                        <p:tav tm="100000">
                                          <p:val>
                                            <p:strVal val="#ppt_x"/>
                                          </p:val>
                                        </p:tav>
                                      </p:tavLst>
                                    </p:anim>
                                    <p:anim calcmode="lin" valueType="num">
                                      <p:cBhvr additive="base">
                                        <p:cTn id="20"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autoUpdateAnimBg="0"/>
      <p:bldP spid="22535" grpId="0" animBg="1" autoUpdateAnimBg="0"/>
      <p:bldP spid="2253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803526" y="319089"/>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000">
                <a:latin typeface="Times New Roman" charset="0"/>
              </a:rPr>
              <a:t>Primer aprendizaje</a:t>
            </a:r>
          </a:p>
        </p:txBody>
      </p:sp>
      <p:sp>
        <p:nvSpPr>
          <p:cNvPr id="20483" name="AutoShape 3"/>
          <p:cNvSpPr>
            <a:spLocks noChangeArrowheads="1"/>
          </p:cNvSpPr>
          <p:nvPr/>
        </p:nvSpPr>
        <p:spPr bwMode="auto">
          <a:xfrm>
            <a:off x="4991100" y="457201"/>
            <a:ext cx="2209800" cy="180975"/>
          </a:xfrm>
          <a:prstGeom prst="notchedRightArrow">
            <a:avLst>
              <a:gd name="adj1" fmla="val 39213"/>
              <a:gd name="adj2" fmla="val 30526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0484" name="Text Box 4"/>
          <p:cNvSpPr txBox="1">
            <a:spLocks noChangeArrowheads="1"/>
          </p:cNvSpPr>
          <p:nvPr/>
        </p:nvSpPr>
        <p:spPr bwMode="auto">
          <a:xfrm>
            <a:off x="7451725" y="242889"/>
            <a:ext cx="1758950" cy="409575"/>
          </a:xfrm>
          <a:prstGeom prst="rect">
            <a:avLst/>
          </a:prstGeom>
          <a:solidFill>
            <a:srgbClr val="66FF33"/>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000">
                <a:latin typeface="Times New Roman" charset="0"/>
              </a:rPr>
              <a:t>descubrimiento</a:t>
            </a:r>
          </a:p>
        </p:txBody>
      </p:sp>
      <p:sp>
        <p:nvSpPr>
          <p:cNvPr id="20485" name="Text Box 5"/>
          <p:cNvSpPr txBox="1">
            <a:spLocks noChangeArrowheads="1"/>
          </p:cNvSpPr>
          <p:nvPr/>
        </p:nvSpPr>
        <p:spPr bwMode="auto">
          <a:xfrm>
            <a:off x="3154364" y="727075"/>
            <a:ext cx="5913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a:latin typeface="Times New Roman" charset="0"/>
              </a:rPr>
              <a:t>Bebe                         cosa                        chupar</a:t>
            </a:r>
          </a:p>
        </p:txBody>
      </p:sp>
      <p:sp>
        <p:nvSpPr>
          <p:cNvPr id="20486" name="AutoShape 6"/>
          <p:cNvSpPr>
            <a:spLocks noChangeArrowheads="1"/>
          </p:cNvSpPr>
          <p:nvPr/>
        </p:nvSpPr>
        <p:spPr bwMode="auto">
          <a:xfrm>
            <a:off x="4191000" y="914400"/>
            <a:ext cx="1181100" cy="228600"/>
          </a:xfrm>
          <a:prstGeom prst="notchedRightArrow">
            <a:avLst>
              <a:gd name="adj1" fmla="val 39213"/>
              <a:gd name="adj2" fmla="val 12916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0487" name="AutoShape 7"/>
          <p:cNvSpPr>
            <a:spLocks noChangeArrowheads="1"/>
          </p:cNvSpPr>
          <p:nvPr/>
        </p:nvSpPr>
        <p:spPr bwMode="auto">
          <a:xfrm>
            <a:off x="6553200" y="914401"/>
            <a:ext cx="1409700" cy="180975"/>
          </a:xfrm>
          <a:prstGeom prst="notchedRightArrow">
            <a:avLst>
              <a:gd name="adj1" fmla="val 39213"/>
              <a:gd name="adj2" fmla="val 19473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0488" name="Text Box 9"/>
          <p:cNvSpPr txBox="1">
            <a:spLocks noChangeArrowheads="1"/>
          </p:cNvSpPr>
          <p:nvPr/>
        </p:nvSpPr>
        <p:spPr bwMode="auto">
          <a:xfrm>
            <a:off x="2057401" y="1260476"/>
            <a:ext cx="8054975" cy="466725"/>
          </a:xfrm>
          <a:prstGeom prst="rect">
            <a:avLst/>
          </a:prstGeom>
          <a:solidFill>
            <a:srgbClr val="FF99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a:latin typeface="Times New Roman" charset="0"/>
              </a:rPr>
              <a:t>El niño aprende descubriendo el entorno que le rodea-----ciencia</a:t>
            </a:r>
          </a:p>
        </p:txBody>
      </p:sp>
      <p:sp>
        <p:nvSpPr>
          <p:cNvPr id="20489" name="Text Box 10"/>
          <p:cNvSpPr txBox="1">
            <a:spLocks noChangeArrowheads="1"/>
          </p:cNvSpPr>
          <p:nvPr/>
        </p:nvSpPr>
        <p:spPr bwMode="auto">
          <a:xfrm>
            <a:off x="5410200" y="4994275"/>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sz="2400">
              <a:latin typeface="Times New Roman" charset="0"/>
            </a:endParaRPr>
          </a:p>
        </p:txBody>
      </p:sp>
      <p:sp>
        <p:nvSpPr>
          <p:cNvPr id="20490" name="Text Box 11"/>
          <p:cNvSpPr txBox="1">
            <a:spLocks noChangeArrowheads="1"/>
          </p:cNvSpPr>
          <p:nvPr/>
        </p:nvSpPr>
        <p:spPr bwMode="auto">
          <a:xfrm>
            <a:off x="4876801" y="2228850"/>
            <a:ext cx="5603875" cy="1200150"/>
          </a:xfrm>
          <a:prstGeom prst="rect">
            <a:avLst/>
          </a:prstGeom>
          <a:solidFill>
            <a:srgbClr val="FF99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El niño utiliza el descubrimiento, tiene un contacto directo </a:t>
            </a:r>
          </a:p>
          <a:p>
            <a:pPr eaLnBrk="1" hangingPunct="1"/>
            <a:r>
              <a:rPr lang="es-ES" altLang="es-ES_tradnl">
                <a:latin typeface="Times New Roman" charset="0"/>
              </a:rPr>
              <a:t>con la naturaleza</a:t>
            </a:r>
          </a:p>
          <a:p>
            <a:pPr eaLnBrk="1" hangingPunct="1"/>
            <a:r>
              <a:rPr lang="es-ES" altLang="es-ES_tradnl">
                <a:latin typeface="Times New Roman" charset="0"/>
              </a:rPr>
              <a:t>El niño tiene un aprendizaje más abstracto, mas </a:t>
            </a:r>
          </a:p>
          <a:p>
            <a:pPr eaLnBrk="1" hangingPunct="1"/>
            <a:r>
              <a:rPr lang="es-ES" altLang="es-ES_tradnl">
                <a:latin typeface="Times New Roman" charset="0"/>
              </a:rPr>
              <a:t>contextualizador</a:t>
            </a:r>
          </a:p>
        </p:txBody>
      </p:sp>
      <p:sp>
        <p:nvSpPr>
          <p:cNvPr id="20491" name="Text Box 12"/>
          <p:cNvSpPr txBox="1">
            <a:spLocks noChangeArrowheads="1"/>
          </p:cNvSpPr>
          <p:nvPr/>
        </p:nvSpPr>
        <p:spPr bwMode="auto">
          <a:xfrm>
            <a:off x="1828800" y="1860551"/>
            <a:ext cx="1524000" cy="1262063"/>
          </a:xfrm>
          <a:prstGeom prst="rect">
            <a:avLst/>
          </a:prstGeom>
          <a:solidFill>
            <a:schemeClr val="hlink"/>
          </a:solidFill>
          <a:ln w="12700">
            <a:solidFill>
              <a:schemeClr val="tx1"/>
            </a:solidFill>
            <a:miter lim="800000"/>
            <a:headEnd/>
            <a:tailEnd/>
          </a:ln>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800">
                <a:latin typeface="Times New Roman" charset="0"/>
              </a:rPr>
              <a:t>Primaria</a:t>
            </a:r>
          </a:p>
          <a:p>
            <a:pPr eaLnBrk="1" hangingPunct="1"/>
            <a:r>
              <a:rPr lang="es-ES" altLang="es-ES_tradnl" sz="2400">
                <a:latin typeface="Times New Roman" charset="0"/>
              </a:rPr>
              <a:t>6 años</a:t>
            </a:r>
          </a:p>
          <a:p>
            <a:pPr eaLnBrk="1" hangingPunct="1"/>
            <a:r>
              <a:rPr lang="es-ES" altLang="es-ES_tradnl" sz="2400">
                <a:latin typeface="Times New Roman" charset="0"/>
              </a:rPr>
              <a:t>11 años</a:t>
            </a:r>
          </a:p>
        </p:txBody>
      </p:sp>
      <p:sp>
        <p:nvSpPr>
          <p:cNvPr id="20492" name="AutoShape 13"/>
          <p:cNvSpPr>
            <a:spLocks noChangeArrowheads="1"/>
          </p:cNvSpPr>
          <p:nvPr/>
        </p:nvSpPr>
        <p:spPr bwMode="auto">
          <a:xfrm>
            <a:off x="2971800" y="2819400"/>
            <a:ext cx="1676400" cy="228600"/>
          </a:xfrm>
          <a:prstGeom prst="notchedRightArrow">
            <a:avLst>
              <a:gd name="adj1" fmla="val 39213"/>
              <a:gd name="adj2" fmla="val 18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0493" name="AutoShape 8"/>
          <p:cNvSpPr>
            <a:spLocks noChangeArrowheads="1"/>
          </p:cNvSpPr>
          <p:nvPr/>
        </p:nvSpPr>
        <p:spPr bwMode="auto">
          <a:xfrm>
            <a:off x="2895600" y="2438400"/>
            <a:ext cx="1600200" cy="152400"/>
          </a:xfrm>
          <a:prstGeom prst="notchedRightArrow">
            <a:avLst>
              <a:gd name="adj1" fmla="val 39213"/>
              <a:gd name="adj2" fmla="val 2625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0494" name="Text Box 14"/>
          <p:cNvSpPr txBox="1">
            <a:spLocks noChangeArrowheads="1"/>
          </p:cNvSpPr>
          <p:nvPr/>
        </p:nvSpPr>
        <p:spPr bwMode="auto">
          <a:xfrm>
            <a:off x="1828800" y="4116388"/>
            <a:ext cx="3454400" cy="379412"/>
          </a:xfrm>
          <a:prstGeom prst="rect">
            <a:avLst/>
          </a:prstGeom>
          <a:solidFill>
            <a:srgbClr val="66FF33"/>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APRENDIZAJE SIGNIFICATIVO</a:t>
            </a:r>
          </a:p>
        </p:txBody>
      </p:sp>
      <p:sp>
        <p:nvSpPr>
          <p:cNvPr id="20495" name="Text Box 15"/>
          <p:cNvSpPr txBox="1">
            <a:spLocks noChangeArrowheads="1"/>
          </p:cNvSpPr>
          <p:nvPr/>
        </p:nvSpPr>
        <p:spPr bwMode="auto">
          <a:xfrm>
            <a:off x="1600200" y="5289550"/>
            <a:ext cx="8940800" cy="6540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Construcción del  nuevo conjunto de ideas sobre la experiencia y conocimientos anteriores del  </a:t>
            </a:r>
          </a:p>
          <a:p>
            <a:pPr eaLnBrk="1" hangingPunct="1"/>
            <a:r>
              <a:rPr lang="es-ES" altLang="es-ES_tradnl">
                <a:latin typeface="Times New Roman" charset="0"/>
              </a:rPr>
              <a:t>sujeto que aprende                       UN SENTIDO Y UN SIGNIFICADO PARA EL SUJETO</a:t>
            </a:r>
          </a:p>
        </p:txBody>
      </p:sp>
      <p:sp>
        <p:nvSpPr>
          <p:cNvPr id="20496" name="AutoShape 16"/>
          <p:cNvSpPr>
            <a:spLocks noChangeArrowheads="1"/>
          </p:cNvSpPr>
          <p:nvPr/>
        </p:nvSpPr>
        <p:spPr bwMode="auto">
          <a:xfrm>
            <a:off x="3810000" y="5715000"/>
            <a:ext cx="609600" cy="152400"/>
          </a:xfrm>
          <a:prstGeom prst="notchedRightArrow">
            <a:avLst>
              <a:gd name="adj1" fmla="val 39213"/>
              <a:gd name="adj2" fmla="val 10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Tree>
    <p:extLst>
      <p:ext uri="{BB962C8B-B14F-4D97-AF65-F5344CB8AC3E}">
        <p14:creationId xmlns:p14="http://schemas.microsoft.com/office/powerpoint/2010/main" val="1244282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Título"/>
          <p:cNvSpPr>
            <a:spLocks noGrp="1"/>
          </p:cNvSpPr>
          <p:nvPr>
            <p:ph type="ctrTitle"/>
          </p:nvPr>
        </p:nvSpPr>
        <p:spPr>
          <a:xfrm>
            <a:off x="2495550" y="261938"/>
            <a:ext cx="7848600" cy="2159000"/>
          </a:xfrm>
        </p:spPr>
        <p:txBody>
          <a:bodyPr/>
          <a:lstStyle/>
          <a:p>
            <a:pPr algn="ctr" eaLnBrk="1" hangingPunct="1"/>
            <a:r>
              <a:rPr lang="es-ES" altLang="es-ES_tradnl" sz="2400" b="1" dirty="0"/>
              <a:t>LAS TICS APLICADAS A LA EDUCACIÓN, DIDÁCTICA DE LAS CIENCIAS EXPERIMENTALES.</a:t>
            </a:r>
            <a:br>
              <a:rPr lang="es-ES" altLang="es-ES_tradnl" sz="2400" b="1" dirty="0"/>
            </a:br>
            <a:r>
              <a:rPr lang="es-ES" altLang="es-ES_tradnl" sz="2400" b="1" dirty="0"/>
              <a:t>3º CURSO GRADO EN MAGISTERIO DE EDUCACIÓN PRIMARIA</a:t>
            </a:r>
            <a:br>
              <a:rPr lang="es-ES" altLang="es-ES_tradnl" sz="2400" b="1" dirty="0"/>
            </a:br>
            <a:r>
              <a:rPr lang="es-ES" altLang="es-ES_tradnl" sz="2400" b="1" dirty="0"/>
              <a:t>FACULTAD DE EDUCACIÓN DE TOLEDO</a:t>
            </a:r>
            <a:br>
              <a:rPr lang="es-ES" altLang="es-ES_tradnl" sz="2400" b="1" dirty="0"/>
            </a:br>
            <a:r>
              <a:rPr lang="es-ES" altLang="es-ES_tradnl" sz="2400" b="1" dirty="0"/>
              <a:t>MENCIÓN </a:t>
            </a:r>
            <a:r>
              <a:rPr lang="es-ES" altLang="es-ES_tradnl" sz="2400" b="1" dirty="0">
                <a:hlinkClick r:id="rId2" action="ppaction://hlinkfile"/>
              </a:rPr>
              <a:t>TICE</a:t>
            </a:r>
            <a:endParaRPr lang="es-ES" altLang="es-ES_tradnl" sz="2400" b="1" dirty="0"/>
          </a:p>
        </p:txBody>
      </p:sp>
      <p:sp>
        <p:nvSpPr>
          <p:cNvPr id="179203" name="3 Subtítulo"/>
          <p:cNvSpPr>
            <a:spLocks noGrp="1"/>
          </p:cNvSpPr>
          <p:nvPr>
            <p:ph type="subTitle" idx="1"/>
          </p:nvPr>
        </p:nvSpPr>
        <p:spPr bwMode="auto">
          <a:xfrm>
            <a:off x="2495551" y="2845942"/>
            <a:ext cx="7921625" cy="863029"/>
          </a:xfrm>
          <a:solidFill>
            <a:srgbClr val="B2675A"/>
          </a:solidFill>
          <a:ln>
            <a:solidFill>
              <a:srgbClr val="000000"/>
            </a:solidFill>
            <a:miter lim="800000"/>
            <a:headEnd/>
            <a:tailEnd/>
          </a:ln>
        </p:spPr>
        <p:txBody>
          <a:bodyPr vert="horz" wrap="square" lIns="91440" tIns="45720" rIns="91440" bIns="45720" numCol="1" rtlCol="0" anchor="t" anchorCtr="0" compatLnSpc="1">
            <a:prstTxWarp prst="textNoShape">
              <a:avLst/>
            </a:prstTxWarp>
            <a:normAutofit fontScale="85000" lnSpcReduction="20000"/>
          </a:bodyPr>
          <a:lstStyle/>
          <a:p>
            <a:pPr>
              <a:lnSpc>
                <a:spcPct val="80000"/>
              </a:lnSpc>
              <a:spcBef>
                <a:spcPct val="0"/>
              </a:spcBef>
            </a:pPr>
            <a:endParaRPr lang="es-ES" altLang="es-ES_tradnl" b="1" dirty="0"/>
          </a:p>
          <a:p>
            <a:pPr>
              <a:lnSpc>
                <a:spcPct val="80000"/>
              </a:lnSpc>
              <a:spcBef>
                <a:spcPct val="0"/>
              </a:spcBef>
            </a:pPr>
            <a:r>
              <a:rPr lang="es-ES" altLang="es-ES_tradnl" b="1" dirty="0"/>
              <a:t>LAS TICS APLICADAS A LA EDUCACIÓN, DIDÁCTICA DE LAS CIENCIAS EXPERIMENTALES.</a:t>
            </a:r>
            <a:br>
              <a:rPr lang="es-ES" altLang="es-ES_tradnl" b="1" dirty="0"/>
            </a:br>
            <a:r>
              <a:rPr lang="es-ES" altLang="es-ES_tradnl" dirty="0">
                <a:latin typeface="Bookman Old Style" charset="0"/>
              </a:rPr>
              <a:t> </a:t>
            </a:r>
            <a:endParaRPr lang="es-ES" altLang="es-ES_tradnl" sz="3200" dirty="0">
              <a:solidFill>
                <a:schemeClr val="bg1"/>
              </a:solidFill>
            </a:endParaRPr>
          </a:p>
        </p:txBody>
      </p:sp>
      <p:sp>
        <p:nvSpPr>
          <p:cNvPr id="179204" name="Text Box 6"/>
          <p:cNvSpPr txBox="1">
            <a:spLocks noChangeArrowheads="1"/>
          </p:cNvSpPr>
          <p:nvPr/>
        </p:nvSpPr>
        <p:spPr bwMode="auto">
          <a:xfrm>
            <a:off x="4102100" y="6092826"/>
            <a:ext cx="4370388" cy="538163"/>
          </a:xfrm>
          <a:prstGeom prst="rect">
            <a:avLst/>
          </a:prstGeom>
          <a:solidFill>
            <a:srgbClr val="973735"/>
          </a:solidFill>
          <a:ln w="19050">
            <a:solidFill>
              <a:schemeClr val="tx1"/>
            </a:solidFill>
            <a:miter lim="800000"/>
            <a:headEnd/>
            <a:tailEnd/>
          </a:ln>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s-ES" altLang="es-ES_tradnl" sz="2800" b="1">
                <a:solidFill>
                  <a:schemeClr val="bg1"/>
                </a:solidFill>
                <a:latin typeface="Calibri" charset="0"/>
              </a:rPr>
              <a:t>JAVIER RODRÍGUEZ MARTÍN</a:t>
            </a:r>
          </a:p>
        </p:txBody>
      </p:sp>
      <p:pic>
        <p:nvPicPr>
          <p:cNvPr id="5" name="Imagen 4"/>
          <p:cNvPicPr>
            <a:picLocks noChangeAspect="1"/>
          </p:cNvPicPr>
          <p:nvPr/>
        </p:nvPicPr>
        <p:blipFill>
          <a:blip r:embed="rId3"/>
          <a:stretch>
            <a:fillRect/>
          </a:stretch>
        </p:blipFill>
        <p:spPr>
          <a:xfrm>
            <a:off x="0" y="6237"/>
            <a:ext cx="1371600" cy="1168400"/>
          </a:xfrm>
          <a:prstGeom prst="rect">
            <a:avLst/>
          </a:prstGeom>
        </p:spPr>
      </p:pic>
    </p:spTree>
    <p:extLst>
      <p:ext uri="{BB962C8B-B14F-4D97-AF65-F5344CB8AC3E}">
        <p14:creationId xmlns:p14="http://schemas.microsoft.com/office/powerpoint/2010/main" val="139761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006600" y="5011739"/>
            <a:ext cx="8172450" cy="1474787"/>
          </a:xfrm>
          <a:prstGeom prst="rect">
            <a:avLst/>
          </a:prstGeom>
          <a:solidFill>
            <a:schemeClr val="accent1"/>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buFontTx/>
              <a:buChar char="•"/>
            </a:pPr>
            <a:r>
              <a:rPr lang="es-ES" altLang="es-ES_tradnl">
                <a:latin typeface="Times New Roman" charset="0"/>
              </a:rPr>
              <a:t> INTERACCIÓN CON ESQUEMAS</a:t>
            </a:r>
          </a:p>
          <a:p>
            <a:pPr eaLnBrk="1" hangingPunct="1">
              <a:buFontTx/>
              <a:buChar char="•"/>
            </a:pPr>
            <a:r>
              <a:rPr lang="es-ES" altLang="es-ES_tradnl">
                <a:latin typeface="Times New Roman" charset="0"/>
              </a:rPr>
              <a:t> SINTESIS ENTRE LO QUE EL ALUMNO CONOCE Y EXPLICA EL MAESTRO.</a:t>
            </a:r>
          </a:p>
          <a:p>
            <a:pPr eaLnBrk="1" hangingPunct="1">
              <a:buFontTx/>
              <a:buChar char="•"/>
            </a:pPr>
            <a:r>
              <a:rPr lang="es-ES" altLang="es-ES_tradnl">
                <a:latin typeface="Times New Roman" charset="0"/>
              </a:rPr>
              <a:t> INTERPRETAN EN RELACIÓN CON LO QUE YA CONOCEN</a:t>
            </a:r>
          </a:p>
          <a:p>
            <a:pPr eaLnBrk="1" hangingPunct="1">
              <a:buFontTx/>
              <a:buChar char="•"/>
            </a:pPr>
            <a:r>
              <a:rPr lang="es-ES" altLang="es-ES_tradnl">
                <a:latin typeface="Times New Roman" charset="0"/>
              </a:rPr>
              <a:t> IDEAS NUEVAS Y ANTIGUAS PUEDEN COEXISTIR</a:t>
            </a:r>
          </a:p>
          <a:p>
            <a:pPr eaLnBrk="1" hangingPunct="1">
              <a:buFontTx/>
              <a:buChar char="•"/>
            </a:pPr>
            <a:r>
              <a:rPr lang="es-ES" altLang="es-ES_tradnl">
                <a:latin typeface="Times New Roman" charset="0"/>
              </a:rPr>
              <a:t> MODIFICAN IDEAS DE MODO RADICAL</a:t>
            </a:r>
          </a:p>
        </p:txBody>
      </p:sp>
      <p:sp>
        <p:nvSpPr>
          <p:cNvPr id="21507" name="Text Box 3"/>
          <p:cNvSpPr txBox="1">
            <a:spLocks noChangeArrowheads="1"/>
          </p:cNvSpPr>
          <p:nvPr/>
        </p:nvSpPr>
        <p:spPr bwMode="auto">
          <a:xfrm>
            <a:off x="2498726" y="800101"/>
            <a:ext cx="1889125" cy="650875"/>
          </a:xfrm>
          <a:prstGeom prst="rect">
            <a:avLst/>
          </a:prstGeom>
          <a:solidFill>
            <a:srgbClr val="FF99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INTERACCIÓN </a:t>
            </a:r>
          </a:p>
          <a:p>
            <a:pPr eaLnBrk="1" hangingPunct="1"/>
            <a:r>
              <a:rPr lang="es-ES" altLang="es-ES_tradnl">
                <a:latin typeface="Times New Roman" charset="0"/>
              </a:rPr>
              <a:t>CON PROFESOR</a:t>
            </a:r>
          </a:p>
        </p:txBody>
      </p:sp>
      <p:sp>
        <p:nvSpPr>
          <p:cNvPr id="21508" name="Text Box 4"/>
          <p:cNvSpPr txBox="1">
            <a:spLocks noChangeArrowheads="1"/>
          </p:cNvSpPr>
          <p:nvPr/>
        </p:nvSpPr>
        <p:spPr bwMode="auto">
          <a:xfrm>
            <a:off x="4648201" y="1219201"/>
            <a:ext cx="2117725" cy="650875"/>
          </a:xfrm>
          <a:prstGeom prst="rect">
            <a:avLst/>
          </a:prstGeom>
          <a:solidFill>
            <a:srgbClr val="FF99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INTERACCIÓN </a:t>
            </a:r>
          </a:p>
          <a:p>
            <a:pPr eaLnBrk="1" hangingPunct="1"/>
            <a:r>
              <a:rPr lang="es-ES" altLang="es-ES_tradnl">
                <a:latin typeface="Times New Roman" charset="0"/>
              </a:rPr>
              <a:t>ENTRE ALUMNOS</a:t>
            </a:r>
          </a:p>
        </p:txBody>
      </p:sp>
      <p:sp>
        <p:nvSpPr>
          <p:cNvPr id="21509" name="Text Box 5"/>
          <p:cNvSpPr txBox="1">
            <a:spLocks noChangeArrowheads="1"/>
          </p:cNvSpPr>
          <p:nvPr/>
        </p:nvSpPr>
        <p:spPr bwMode="auto">
          <a:xfrm>
            <a:off x="7218364" y="723901"/>
            <a:ext cx="2924175" cy="925513"/>
          </a:xfrm>
          <a:prstGeom prst="rect">
            <a:avLst/>
          </a:prstGeom>
          <a:solidFill>
            <a:srgbClr val="FF99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eaLnBrk="1" hangingPunct="1"/>
            <a:r>
              <a:rPr lang="es-ES" altLang="es-ES_tradnl">
                <a:latin typeface="Times New Roman" charset="0"/>
              </a:rPr>
              <a:t>INTERACCIÓN </a:t>
            </a:r>
          </a:p>
          <a:p>
            <a:pPr algn="ctr" eaLnBrk="1" hangingPunct="1"/>
            <a:r>
              <a:rPr lang="es-ES" altLang="es-ES_tradnl">
                <a:latin typeface="Times New Roman" charset="0"/>
              </a:rPr>
              <a:t>CON HECHOS </a:t>
            </a:r>
          </a:p>
          <a:p>
            <a:pPr algn="ctr" eaLnBrk="1" hangingPunct="1"/>
            <a:r>
              <a:rPr lang="es-ES" altLang="es-ES_tradnl">
                <a:latin typeface="Times New Roman" charset="0"/>
              </a:rPr>
              <a:t>NATURALES Y SOCIALES</a:t>
            </a:r>
          </a:p>
        </p:txBody>
      </p:sp>
      <p:sp>
        <p:nvSpPr>
          <p:cNvPr id="21510" name="Text Box 6"/>
          <p:cNvSpPr txBox="1">
            <a:spLocks noChangeArrowheads="1"/>
          </p:cNvSpPr>
          <p:nvPr/>
        </p:nvSpPr>
        <p:spPr bwMode="auto">
          <a:xfrm>
            <a:off x="2057400" y="3659188"/>
            <a:ext cx="2933700" cy="379412"/>
          </a:xfrm>
          <a:prstGeom prst="rect">
            <a:avLst/>
          </a:prstGeom>
          <a:solidFill>
            <a:srgbClr val="FF9933"/>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CONCEPCIONES PREVIAS</a:t>
            </a:r>
          </a:p>
        </p:txBody>
      </p:sp>
      <p:sp>
        <p:nvSpPr>
          <p:cNvPr id="21511" name="Text Box 7"/>
          <p:cNvSpPr txBox="1">
            <a:spLocks noChangeArrowheads="1"/>
          </p:cNvSpPr>
          <p:nvPr/>
        </p:nvSpPr>
        <p:spPr bwMode="auto">
          <a:xfrm>
            <a:off x="7239001" y="3733800"/>
            <a:ext cx="2905125" cy="376238"/>
          </a:xfrm>
          <a:prstGeom prst="rect">
            <a:avLst/>
          </a:prstGeom>
          <a:solidFill>
            <a:srgbClr val="FF99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CONCEPCIONES NUEVAS</a:t>
            </a:r>
          </a:p>
        </p:txBody>
      </p:sp>
      <p:sp>
        <p:nvSpPr>
          <p:cNvPr id="21512" name="AutoShape 8"/>
          <p:cNvSpPr>
            <a:spLocks noChangeArrowheads="1"/>
          </p:cNvSpPr>
          <p:nvPr/>
        </p:nvSpPr>
        <p:spPr bwMode="auto">
          <a:xfrm>
            <a:off x="3124201" y="1614488"/>
            <a:ext cx="485775" cy="1814512"/>
          </a:xfrm>
          <a:prstGeom prst="downArrow">
            <a:avLst>
              <a:gd name="adj1" fmla="val 50000"/>
              <a:gd name="adj2" fmla="val 9338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1513" name="AutoShape 9"/>
          <p:cNvSpPr>
            <a:spLocks noChangeArrowheads="1"/>
          </p:cNvSpPr>
          <p:nvPr/>
        </p:nvSpPr>
        <p:spPr bwMode="auto">
          <a:xfrm>
            <a:off x="5610226" y="1981201"/>
            <a:ext cx="485775" cy="1814513"/>
          </a:xfrm>
          <a:prstGeom prst="downArrow">
            <a:avLst>
              <a:gd name="adj1" fmla="val 50000"/>
              <a:gd name="adj2" fmla="val 9338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1514" name="AutoShape 10"/>
          <p:cNvSpPr>
            <a:spLocks noChangeArrowheads="1"/>
          </p:cNvSpPr>
          <p:nvPr/>
        </p:nvSpPr>
        <p:spPr bwMode="auto">
          <a:xfrm>
            <a:off x="8458201" y="1828801"/>
            <a:ext cx="485775" cy="1814513"/>
          </a:xfrm>
          <a:prstGeom prst="downArrow">
            <a:avLst>
              <a:gd name="adj1" fmla="val 50000"/>
              <a:gd name="adj2" fmla="val 9338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1515" name="AutoShape 11"/>
          <p:cNvSpPr>
            <a:spLocks noChangeArrowheads="1"/>
          </p:cNvSpPr>
          <p:nvPr/>
        </p:nvSpPr>
        <p:spPr bwMode="auto">
          <a:xfrm>
            <a:off x="5334000" y="3886201"/>
            <a:ext cx="1524000" cy="180975"/>
          </a:xfrm>
          <a:prstGeom prst="rightArrow">
            <a:avLst>
              <a:gd name="adj1" fmla="val 54898"/>
              <a:gd name="adj2" fmla="val 409201"/>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1516" name="Text Box 12"/>
          <p:cNvSpPr txBox="1">
            <a:spLocks noChangeArrowheads="1"/>
          </p:cNvSpPr>
          <p:nvPr/>
        </p:nvSpPr>
        <p:spPr bwMode="auto">
          <a:xfrm>
            <a:off x="5029200" y="4152901"/>
            <a:ext cx="212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Cambio de esquemas</a:t>
            </a:r>
          </a:p>
        </p:txBody>
      </p:sp>
    </p:spTree>
    <p:extLst>
      <p:ext uri="{BB962C8B-B14F-4D97-AF65-F5344CB8AC3E}">
        <p14:creationId xmlns:p14="http://schemas.microsoft.com/office/powerpoint/2010/main" val="464407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2"/>
          <p:cNvSpPr txBox="1">
            <a:spLocks noChangeArrowheads="1"/>
          </p:cNvSpPr>
          <p:nvPr/>
        </p:nvSpPr>
        <p:spPr bwMode="auto">
          <a:xfrm>
            <a:off x="1752600" y="419101"/>
            <a:ext cx="2806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MAPAS CONCEPTUALES</a:t>
            </a:r>
          </a:p>
        </p:txBody>
      </p:sp>
      <p:sp>
        <p:nvSpPr>
          <p:cNvPr id="22531" name="Text Box 13"/>
          <p:cNvSpPr txBox="1">
            <a:spLocks noChangeArrowheads="1"/>
          </p:cNvSpPr>
          <p:nvPr/>
        </p:nvSpPr>
        <p:spPr bwMode="auto">
          <a:xfrm>
            <a:off x="2082801" y="1905000"/>
            <a:ext cx="8137525" cy="2662238"/>
          </a:xfrm>
          <a:prstGeom prst="rect">
            <a:avLst/>
          </a:prstGeom>
          <a:solidFill>
            <a:schemeClr val="accent1"/>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800">
                <a:latin typeface="Times New Roman" charset="0"/>
              </a:rPr>
              <a:t>Aplicaciones</a:t>
            </a:r>
          </a:p>
          <a:p>
            <a:pPr eaLnBrk="1" hangingPunct="1">
              <a:buFontTx/>
              <a:buChar char="•"/>
            </a:pPr>
            <a:r>
              <a:rPr lang="es-ES" altLang="es-ES_tradnl" sz="2000">
                <a:latin typeface="Times New Roman" charset="0"/>
              </a:rPr>
              <a:t> Indagar ideas previas.</a:t>
            </a:r>
          </a:p>
          <a:p>
            <a:pPr eaLnBrk="1" hangingPunct="1">
              <a:buFontTx/>
              <a:buChar char="•"/>
            </a:pPr>
            <a:r>
              <a:rPr lang="es-ES" altLang="es-ES_tradnl" sz="2000">
                <a:latin typeface="Times New Roman" charset="0"/>
              </a:rPr>
              <a:t> Relaciones entre conceptos.</a:t>
            </a:r>
          </a:p>
          <a:p>
            <a:pPr eaLnBrk="1" hangingPunct="1">
              <a:buFontTx/>
              <a:buChar char="•"/>
            </a:pPr>
            <a:r>
              <a:rPr lang="es-ES" altLang="es-ES_tradnl" sz="2000">
                <a:latin typeface="Times New Roman" charset="0"/>
              </a:rPr>
              <a:t> Promover el aprendizaje significativo ayudando a estructurar la información.</a:t>
            </a:r>
          </a:p>
          <a:p>
            <a:pPr eaLnBrk="1" hangingPunct="1">
              <a:buFontTx/>
              <a:buChar char="•"/>
            </a:pPr>
            <a:r>
              <a:rPr lang="es-ES" altLang="es-ES_tradnl" sz="2000">
                <a:latin typeface="Times New Roman" charset="0"/>
              </a:rPr>
              <a:t> Jerarquización de los contenidos</a:t>
            </a:r>
          </a:p>
          <a:p>
            <a:pPr eaLnBrk="1" hangingPunct="1">
              <a:buFontTx/>
              <a:buChar char="•"/>
            </a:pPr>
            <a:r>
              <a:rPr lang="es-ES" altLang="es-ES_tradnl" sz="2000">
                <a:latin typeface="Times New Roman" charset="0"/>
              </a:rPr>
              <a:t> Visión global de lo aprendido.</a:t>
            </a:r>
          </a:p>
          <a:p>
            <a:pPr eaLnBrk="1" hangingPunct="1">
              <a:buFontTx/>
              <a:buChar char="•"/>
            </a:pPr>
            <a:r>
              <a:rPr lang="es-ES" altLang="es-ES_tradnl" sz="2000">
                <a:latin typeface="Times New Roman" charset="0"/>
              </a:rPr>
              <a:t> Favorece el aprendizaje autónomo e individual</a:t>
            </a:r>
          </a:p>
          <a:p>
            <a:pPr eaLnBrk="1" hangingPunct="1"/>
            <a:endParaRPr lang="es-ES" altLang="es-ES_tradnl" sz="2000">
              <a:latin typeface="Times New Roman" charset="0"/>
            </a:endParaRPr>
          </a:p>
        </p:txBody>
      </p:sp>
      <p:sp>
        <p:nvSpPr>
          <p:cNvPr id="22532" name="Text Box 14"/>
          <p:cNvSpPr txBox="1">
            <a:spLocks noChangeArrowheads="1"/>
          </p:cNvSpPr>
          <p:nvPr/>
        </p:nvSpPr>
        <p:spPr bwMode="auto">
          <a:xfrm>
            <a:off x="2346325" y="800101"/>
            <a:ext cx="7251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Estrategia estrella a nivel conceptual del APRENDIZAJE SIGNIFICATIVO:</a:t>
            </a:r>
          </a:p>
        </p:txBody>
      </p:sp>
      <p:sp>
        <p:nvSpPr>
          <p:cNvPr id="22533" name="Text Box 15"/>
          <p:cNvSpPr txBox="1">
            <a:spLocks noChangeArrowheads="1"/>
          </p:cNvSpPr>
          <p:nvPr/>
        </p:nvSpPr>
        <p:spPr bwMode="auto">
          <a:xfrm>
            <a:off x="5486400" y="5295900"/>
            <a:ext cx="1112356" cy="369332"/>
          </a:xfrm>
          <a:prstGeom prst="rect">
            <a:avLst/>
          </a:prstGeom>
          <a:solidFill>
            <a:srgbClr val="66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ejemplos</a:t>
            </a:r>
          </a:p>
        </p:txBody>
      </p:sp>
    </p:spTree>
    <p:extLst>
      <p:ext uri="{BB962C8B-B14F-4D97-AF65-F5344CB8AC3E}">
        <p14:creationId xmlns:p14="http://schemas.microsoft.com/office/powerpoint/2010/main" val="1348960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754564" y="242889"/>
            <a:ext cx="2725737" cy="409575"/>
          </a:xfrm>
          <a:prstGeom prst="rect">
            <a:avLst/>
          </a:prstGeom>
          <a:solidFill>
            <a:schemeClr val="accent1"/>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000">
                <a:latin typeface="Futura Hv BT" charset="0"/>
              </a:rPr>
              <a:t>MAPA CONCEPTUAL</a:t>
            </a:r>
          </a:p>
        </p:txBody>
      </p:sp>
      <p:sp>
        <p:nvSpPr>
          <p:cNvPr id="23555" name="Text Box 3"/>
          <p:cNvSpPr txBox="1">
            <a:spLocks noChangeArrowheads="1"/>
          </p:cNvSpPr>
          <p:nvPr/>
        </p:nvSpPr>
        <p:spPr bwMode="auto">
          <a:xfrm>
            <a:off x="4462463" y="1257300"/>
            <a:ext cx="3281362" cy="376238"/>
          </a:xfrm>
          <a:prstGeom prst="rect">
            <a:avLst/>
          </a:prstGeom>
          <a:solidFill>
            <a:schemeClr val="hlink"/>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LENGUAJE CARTOGRÁFICO</a:t>
            </a:r>
          </a:p>
        </p:txBody>
      </p:sp>
      <p:sp>
        <p:nvSpPr>
          <p:cNvPr id="23556" name="Text Box 7"/>
          <p:cNvSpPr txBox="1">
            <a:spLocks noChangeArrowheads="1"/>
          </p:cNvSpPr>
          <p:nvPr/>
        </p:nvSpPr>
        <p:spPr bwMode="auto">
          <a:xfrm>
            <a:off x="5638801" y="2400300"/>
            <a:ext cx="873957" cy="369332"/>
          </a:xfrm>
          <a:prstGeom prst="rect">
            <a:avLst/>
          </a:prstGeom>
          <a:solidFill>
            <a:srgbClr val="99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mapas</a:t>
            </a:r>
          </a:p>
        </p:txBody>
      </p:sp>
      <p:sp>
        <p:nvSpPr>
          <p:cNvPr id="23557" name="Text Box 8"/>
          <p:cNvSpPr txBox="1">
            <a:spLocks noChangeArrowheads="1"/>
          </p:cNvSpPr>
          <p:nvPr/>
        </p:nvSpPr>
        <p:spPr bwMode="auto">
          <a:xfrm>
            <a:off x="5626100" y="3200400"/>
            <a:ext cx="1559658" cy="369332"/>
          </a:xfrm>
          <a:prstGeom prst="rect">
            <a:avLst/>
          </a:prstGeom>
          <a:solidFill>
            <a:srgbClr val="99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equidistancia</a:t>
            </a:r>
          </a:p>
        </p:txBody>
      </p:sp>
      <p:sp>
        <p:nvSpPr>
          <p:cNvPr id="23558" name="Text Box 9"/>
          <p:cNvSpPr txBox="1">
            <a:spLocks noChangeArrowheads="1"/>
          </p:cNvSpPr>
          <p:nvPr/>
        </p:nvSpPr>
        <p:spPr bwMode="auto">
          <a:xfrm>
            <a:off x="2286000" y="3205164"/>
            <a:ext cx="877888" cy="376237"/>
          </a:xfrm>
          <a:prstGeom prst="rect">
            <a:avLst/>
          </a:prstGeom>
          <a:solidFill>
            <a:srgbClr val="99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Escala</a:t>
            </a:r>
          </a:p>
        </p:txBody>
      </p:sp>
      <p:sp>
        <p:nvSpPr>
          <p:cNvPr id="23559" name="Text Box 10"/>
          <p:cNvSpPr txBox="1">
            <a:spLocks noChangeArrowheads="1"/>
          </p:cNvSpPr>
          <p:nvPr/>
        </p:nvSpPr>
        <p:spPr bwMode="auto">
          <a:xfrm>
            <a:off x="3886200" y="4424363"/>
            <a:ext cx="1236492" cy="369332"/>
          </a:xfrm>
          <a:prstGeom prst="rect">
            <a:avLst/>
          </a:prstGeom>
          <a:solidFill>
            <a:srgbClr val="99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numéricas</a:t>
            </a:r>
          </a:p>
        </p:txBody>
      </p:sp>
      <p:sp>
        <p:nvSpPr>
          <p:cNvPr id="23560" name="Text Box 11"/>
          <p:cNvSpPr txBox="1">
            <a:spLocks noChangeArrowheads="1"/>
          </p:cNvSpPr>
          <p:nvPr/>
        </p:nvSpPr>
        <p:spPr bwMode="auto">
          <a:xfrm>
            <a:off x="6613526" y="4348163"/>
            <a:ext cx="1018227" cy="369332"/>
          </a:xfrm>
          <a:prstGeom prst="rect">
            <a:avLst/>
          </a:prstGeom>
          <a:solidFill>
            <a:srgbClr val="99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gráficas</a:t>
            </a:r>
          </a:p>
        </p:txBody>
      </p:sp>
      <p:sp>
        <p:nvSpPr>
          <p:cNvPr id="23561" name="Text Box 12"/>
          <p:cNvSpPr txBox="1">
            <a:spLocks noChangeArrowheads="1"/>
          </p:cNvSpPr>
          <p:nvPr/>
        </p:nvSpPr>
        <p:spPr bwMode="auto">
          <a:xfrm>
            <a:off x="8902701" y="3162300"/>
            <a:ext cx="858889" cy="369332"/>
          </a:xfrm>
          <a:prstGeom prst="rect">
            <a:avLst/>
          </a:prstGeom>
          <a:solidFill>
            <a:srgbClr val="99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curvas</a:t>
            </a:r>
          </a:p>
        </p:txBody>
      </p:sp>
      <p:sp>
        <p:nvSpPr>
          <p:cNvPr id="23562" name="Text Box 13"/>
          <p:cNvSpPr txBox="1">
            <a:spLocks noChangeArrowheads="1"/>
          </p:cNvSpPr>
          <p:nvPr/>
        </p:nvSpPr>
        <p:spPr bwMode="auto">
          <a:xfrm>
            <a:off x="6003926" y="5795963"/>
            <a:ext cx="1159485" cy="369332"/>
          </a:xfrm>
          <a:prstGeom prst="rect">
            <a:avLst/>
          </a:prstGeom>
          <a:solidFill>
            <a:srgbClr val="99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paralelos</a:t>
            </a:r>
          </a:p>
        </p:txBody>
      </p:sp>
      <p:sp>
        <p:nvSpPr>
          <p:cNvPr id="23563" name="Text Box 14"/>
          <p:cNvSpPr txBox="1">
            <a:spLocks noChangeArrowheads="1"/>
          </p:cNvSpPr>
          <p:nvPr/>
        </p:nvSpPr>
        <p:spPr bwMode="auto">
          <a:xfrm>
            <a:off x="6994526" y="5186364"/>
            <a:ext cx="1463675" cy="376237"/>
          </a:xfrm>
          <a:prstGeom prst="rect">
            <a:avLst/>
          </a:prstGeom>
          <a:solidFill>
            <a:srgbClr val="99FF33"/>
          </a:solidFill>
          <a:ln w="9525">
            <a:solidFill>
              <a:schemeClr val="tx1"/>
            </a:solidFill>
            <a:miter lim="800000"/>
            <a:headEnd/>
            <a:tailEnd/>
          </a:ln>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esfericidad</a:t>
            </a:r>
          </a:p>
        </p:txBody>
      </p:sp>
      <p:sp>
        <p:nvSpPr>
          <p:cNvPr id="23564" name="Text Box 15"/>
          <p:cNvSpPr txBox="1">
            <a:spLocks noChangeArrowheads="1"/>
          </p:cNvSpPr>
          <p:nvPr/>
        </p:nvSpPr>
        <p:spPr bwMode="auto">
          <a:xfrm>
            <a:off x="2362201" y="5186363"/>
            <a:ext cx="1335879" cy="369332"/>
          </a:xfrm>
          <a:prstGeom prst="rect">
            <a:avLst/>
          </a:prstGeom>
          <a:solidFill>
            <a:srgbClr val="99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Futura Hv BT" charset="0"/>
              </a:rPr>
              <a:t>meridianos</a:t>
            </a:r>
          </a:p>
        </p:txBody>
      </p:sp>
    </p:spTree>
    <p:extLst>
      <p:ext uri="{BB962C8B-B14F-4D97-AF65-F5344CB8AC3E}">
        <p14:creationId xmlns:p14="http://schemas.microsoft.com/office/powerpoint/2010/main" val="987556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descr="los_seres_viv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219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981200" y="419101"/>
            <a:ext cx="5283200" cy="379413"/>
          </a:xfrm>
          <a:prstGeom prst="rect">
            <a:avLst/>
          </a:prstGeom>
          <a:solidFill>
            <a:srgbClr val="66FF33"/>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MODELO DE APRENDIZAJE CONSTRUCTIVISTA</a:t>
            </a:r>
          </a:p>
        </p:txBody>
      </p:sp>
      <p:sp>
        <p:nvSpPr>
          <p:cNvPr id="25603" name="Text Box 3"/>
          <p:cNvSpPr txBox="1">
            <a:spLocks noChangeArrowheads="1"/>
          </p:cNvSpPr>
          <p:nvPr/>
        </p:nvSpPr>
        <p:spPr bwMode="auto">
          <a:xfrm>
            <a:off x="1638300" y="952501"/>
            <a:ext cx="8915400" cy="925513"/>
          </a:xfrm>
          <a:prstGeom prst="rect">
            <a:avLst/>
          </a:prstGeom>
          <a:solidFill>
            <a:srgbClr val="FF9933"/>
          </a:solidFill>
          <a:ln w="9525">
            <a:solidFill>
              <a:schemeClr val="tx1"/>
            </a:solidFill>
            <a:miter lim="800000"/>
            <a:headEnd/>
            <a:tailEnd/>
          </a:ln>
        </p:spPr>
        <p:txBody>
          <a:bodyPr>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Modelo que tiene como finalidad una estructura a partir de la relación de los conceptos o ideas.</a:t>
            </a:r>
          </a:p>
          <a:p>
            <a:pPr eaLnBrk="1" hangingPunct="1"/>
            <a:r>
              <a:rPr lang="es-ES" altLang="es-ES_tradnl">
                <a:latin typeface="Times New Roman" charset="0"/>
              </a:rPr>
              <a:t> EJEMPLO</a:t>
            </a:r>
          </a:p>
          <a:p>
            <a:pPr eaLnBrk="1" hangingPunct="1"/>
            <a:r>
              <a:rPr lang="es-ES" altLang="es-ES_tradnl">
                <a:latin typeface="Times New Roman" charset="0"/>
              </a:rPr>
              <a:t>	CUERPO HUMANO</a:t>
            </a:r>
          </a:p>
        </p:txBody>
      </p:sp>
      <p:sp>
        <p:nvSpPr>
          <p:cNvPr id="25604" name="Text Box 4"/>
          <p:cNvSpPr txBox="1">
            <a:spLocks noChangeArrowheads="1"/>
          </p:cNvSpPr>
          <p:nvPr/>
        </p:nvSpPr>
        <p:spPr bwMode="auto">
          <a:xfrm>
            <a:off x="2422525" y="2324101"/>
            <a:ext cx="2279650" cy="379413"/>
          </a:xfrm>
          <a:prstGeom prst="rect">
            <a:avLst/>
          </a:prstGeom>
          <a:solidFill>
            <a:schemeClr val="hlink"/>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CARACTERÍSTICAS</a:t>
            </a:r>
          </a:p>
        </p:txBody>
      </p:sp>
      <p:sp>
        <p:nvSpPr>
          <p:cNvPr id="25605" name="Text Box 5"/>
          <p:cNvSpPr txBox="1">
            <a:spLocks noChangeArrowheads="1"/>
          </p:cNvSpPr>
          <p:nvPr/>
        </p:nvSpPr>
        <p:spPr bwMode="auto">
          <a:xfrm>
            <a:off x="2803526" y="2781301"/>
            <a:ext cx="5229225" cy="1203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buFontTx/>
              <a:buChar char="•"/>
            </a:pPr>
            <a:r>
              <a:rPr lang="es-ES" altLang="es-ES_tradnl">
                <a:latin typeface="Times New Roman" charset="0"/>
              </a:rPr>
              <a:t> Se basa en los conocimientos previos de los alumnos.</a:t>
            </a:r>
          </a:p>
          <a:p>
            <a:pPr eaLnBrk="1" hangingPunct="1">
              <a:buFontTx/>
              <a:buChar char="•"/>
            </a:pPr>
            <a:r>
              <a:rPr lang="es-ES" altLang="es-ES_tradnl">
                <a:latin typeface="Times New Roman" charset="0"/>
              </a:rPr>
              <a:t> Construye activamente el nuevo conocimiento</a:t>
            </a:r>
          </a:p>
          <a:p>
            <a:pPr eaLnBrk="1" hangingPunct="1">
              <a:buFontTx/>
              <a:buChar char="•"/>
            </a:pPr>
            <a:r>
              <a:rPr lang="es-ES" altLang="es-ES_tradnl">
                <a:latin typeface="Times New Roman" charset="0"/>
              </a:rPr>
              <a:t> Mayor la permanencia.</a:t>
            </a:r>
          </a:p>
          <a:p>
            <a:pPr eaLnBrk="1" hangingPunct="1">
              <a:buFontTx/>
              <a:buChar char="•"/>
            </a:pPr>
            <a:r>
              <a:rPr lang="es-ES" altLang="es-ES_tradnl">
                <a:latin typeface="Times New Roman" charset="0"/>
              </a:rPr>
              <a:t> El alumno es el responsable de su aprendizaje.</a:t>
            </a:r>
          </a:p>
        </p:txBody>
      </p:sp>
      <p:sp>
        <p:nvSpPr>
          <p:cNvPr id="25606" name="Text Box 6"/>
          <p:cNvSpPr txBox="1">
            <a:spLocks noChangeArrowheads="1"/>
          </p:cNvSpPr>
          <p:nvPr/>
        </p:nvSpPr>
        <p:spPr bwMode="auto">
          <a:xfrm>
            <a:off x="1657350" y="4457700"/>
            <a:ext cx="8883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EL APRENDIZAJE DE LAS CIENCIAS ES UNA  AGRUPACIÓN DE LAS RELACIONES </a:t>
            </a:r>
          </a:p>
          <a:p>
            <a:pPr eaLnBrk="1" hangingPunct="1"/>
            <a:r>
              <a:rPr lang="es-ES" altLang="es-ES_tradnl">
                <a:latin typeface="Times New Roman" charset="0"/>
              </a:rPr>
              <a:t>EXISTEN ENTRE LOS DIFERENTES ELEMENTOS NATURALES</a:t>
            </a:r>
          </a:p>
        </p:txBody>
      </p:sp>
    </p:spTree>
    <p:extLst>
      <p:ext uri="{BB962C8B-B14F-4D97-AF65-F5344CB8AC3E}">
        <p14:creationId xmlns:p14="http://schemas.microsoft.com/office/powerpoint/2010/main" val="1598478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473576" y="574675"/>
            <a:ext cx="3222625" cy="469900"/>
          </a:xfrm>
          <a:prstGeom prst="rect">
            <a:avLst/>
          </a:prstGeom>
          <a:solidFill>
            <a:schemeClr val="accent1"/>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a:latin typeface="Times New Roman" charset="0"/>
              </a:rPr>
              <a:t>¿  Cómo se lleva a cabo?</a:t>
            </a:r>
          </a:p>
        </p:txBody>
      </p:sp>
      <p:sp>
        <p:nvSpPr>
          <p:cNvPr id="26627" name="Text Box 3"/>
          <p:cNvSpPr txBox="1">
            <a:spLocks noChangeArrowheads="1"/>
          </p:cNvSpPr>
          <p:nvPr/>
        </p:nvSpPr>
        <p:spPr bwMode="auto">
          <a:xfrm>
            <a:off x="1600200" y="1462088"/>
            <a:ext cx="3697288" cy="1320800"/>
          </a:xfrm>
          <a:prstGeom prst="rect">
            <a:avLst/>
          </a:prstGeom>
          <a:solidFill>
            <a:srgbClr val="FF99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buFontTx/>
              <a:buChar char="•"/>
            </a:pPr>
            <a:r>
              <a:rPr lang="es-ES" altLang="es-ES_tradnl" sz="2000">
                <a:latin typeface="Times New Roman" charset="0"/>
              </a:rPr>
              <a:t> PRACTICAS</a:t>
            </a:r>
          </a:p>
          <a:p>
            <a:pPr eaLnBrk="1" hangingPunct="1">
              <a:buFontTx/>
              <a:buChar char="•"/>
            </a:pPr>
            <a:r>
              <a:rPr lang="es-ES" altLang="es-ES_tradnl" sz="2000">
                <a:latin typeface="Times New Roman" charset="0"/>
              </a:rPr>
              <a:t> MAPAS CONCEPTUALES</a:t>
            </a:r>
          </a:p>
          <a:p>
            <a:pPr eaLnBrk="1" hangingPunct="1">
              <a:buFontTx/>
              <a:buChar char="•"/>
            </a:pPr>
            <a:r>
              <a:rPr lang="es-ES" altLang="es-ES_tradnl" sz="2000">
                <a:latin typeface="Times New Roman" charset="0"/>
              </a:rPr>
              <a:t>JUEGO DE EVALUACIÓN</a:t>
            </a:r>
          </a:p>
          <a:p>
            <a:pPr eaLnBrk="1" hangingPunct="1">
              <a:buFontTx/>
              <a:buChar char="•"/>
            </a:pPr>
            <a:r>
              <a:rPr lang="es-ES" altLang="es-ES_tradnl" sz="2000">
                <a:latin typeface="Times New Roman" charset="0"/>
              </a:rPr>
              <a:t>EXPERIENCIAS DIDÁCTICAS</a:t>
            </a:r>
          </a:p>
        </p:txBody>
      </p:sp>
      <p:sp>
        <p:nvSpPr>
          <p:cNvPr id="26628" name="Text Box 4"/>
          <p:cNvSpPr txBox="1">
            <a:spLocks noChangeArrowheads="1"/>
          </p:cNvSpPr>
          <p:nvPr/>
        </p:nvSpPr>
        <p:spPr bwMode="auto">
          <a:xfrm>
            <a:off x="6477001" y="1905001"/>
            <a:ext cx="285432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a:latin typeface="Times New Roman" charset="0"/>
              </a:rPr>
              <a:t>PROCEDIMIENTOS</a:t>
            </a:r>
          </a:p>
        </p:txBody>
      </p:sp>
      <p:sp>
        <p:nvSpPr>
          <p:cNvPr id="26629" name="AutoShape 15"/>
          <p:cNvSpPr>
            <a:spLocks noChangeArrowheads="1"/>
          </p:cNvSpPr>
          <p:nvPr/>
        </p:nvSpPr>
        <p:spPr bwMode="auto">
          <a:xfrm>
            <a:off x="5410201" y="1905001"/>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6630" name="AutoShape 16"/>
          <p:cNvSpPr>
            <a:spLocks noChangeArrowheads="1"/>
          </p:cNvSpPr>
          <p:nvPr/>
        </p:nvSpPr>
        <p:spPr bwMode="auto">
          <a:xfrm>
            <a:off x="7467601" y="2452688"/>
            <a:ext cx="485775" cy="976312"/>
          </a:xfrm>
          <a:prstGeom prst="downArrow">
            <a:avLst>
              <a:gd name="adj1" fmla="val 50000"/>
              <a:gd name="adj2" fmla="val 5024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6631" name="Text Box 17"/>
          <p:cNvSpPr txBox="1">
            <a:spLocks noChangeArrowheads="1"/>
          </p:cNvSpPr>
          <p:nvPr/>
        </p:nvSpPr>
        <p:spPr bwMode="auto">
          <a:xfrm>
            <a:off x="4876800" y="3470275"/>
            <a:ext cx="5113338" cy="831850"/>
          </a:xfrm>
          <a:prstGeom prst="rect">
            <a:avLst/>
          </a:prstGeom>
          <a:solidFill>
            <a:srgbClr val="66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algn="ctr" eaLnBrk="1" hangingPunct="1"/>
            <a:r>
              <a:rPr lang="es-ES" altLang="es-ES_tradnl" sz="2400">
                <a:latin typeface="Times New Roman" charset="0"/>
              </a:rPr>
              <a:t>En ciencias es lo que permite descubrir, </a:t>
            </a:r>
          </a:p>
          <a:p>
            <a:pPr algn="ctr" eaLnBrk="1" hangingPunct="1"/>
            <a:r>
              <a:rPr lang="es-ES" altLang="es-ES_tradnl" sz="2400">
                <a:latin typeface="Times New Roman" charset="0"/>
              </a:rPr>
              <a:t> la experiencia que vive el niño</a:t>
            </a:r>
          </a:p>
        </p:txBody>
      </p:sp>
      <p:sp>
        <p:nvSpPr>
          <p:cNvPr id="26632" name="AutoShape 28"/>
          <p:cNvSpPr>
            <a:spLocks noChangeArrowheads="1"/>
          </p:cNvSpPr>
          <p:nvPr/>
        </p:nvSpPr>
        <p:spPr bwMode="auto">
          <a:xfrm>
            <a:off x="7010401" y="4419601"/>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_tradnl" altLang="es-ES_tradnl"/>
          </a:p>
        </p:txBody>
      </p:sp>
      <p:sp>
        <p:nvSpPr>
          <p:cNvPr id="26633" name="Text Box 29"/>
          <p:cNvSpPr txBox="1">
            <a:spLocks noChangeArrowheads="1"/>
          </p:cNvSpPr>
          <p:nvPr/>
        </p:nvSpPr>
        <p:spPr bwMode="auto">
          <a:xfrm>
            <a:off x="5257801" y="5562601"/>
            <a:ext cx="5014913" cy="466725"/>
          </a:xfrm>
          <a:prstGeom prst="rect">
            <a:avLst/>
          </a:prstGeom>
          <a:solidFill>
            <a:srgbClr val="FF3300"/>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2400">
                <a:latin typeface="Times New Roman" charset="0"/>
              </a:rPr>
              <a:t>INTERDISCIPLINARIEDAD DE U.D</a:t>
            </a:r>
          </a:p>
        </p:txBody>
      </p:sp>
    </p:spTree>
    <p:extLst>
      <p:ext uri="{BB962C8B-B14F-4D97-AF65-F5344CB8AC3E}">
        <p14:creationId xmlns:p14="http://schemas.microsoft.com/office/powerpoint/2010/main" val="607994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14600" y="908050"/>
            <a:ext cx="7181850" cy="996950"/>
          </a:xfrm>
          <a:solidFill>
            <a:schemeClr val="accent1"/>
          </a:solidFill>
          <a:ln w="12700">
            <a:solidFill>
              <a:schemeClr val="tx1"/>
            </a:solidFill>
          </a:ln>
        </p:spPr>
        <p:txBody>
          <a:bodyPr/>
          <a:lstStyle/>
          <a:p>
            <a:pPr eaLnBrk="1" hangingPunct="1">
              <a:defRPr/>
            </a:pPr>
            <a:r>
              <a:rPr lang="es-ES" sz="3000">
                <a:latin typeface="Futura Hv BT" pitchFamily="34" charset="0"/>
              </a:rPr>
              <a:t>FASES DE LA INVESTIGACIÓN CIENTÍFICA</a:t>
            </a:r>
          </a:p>
        </p:txBody>
      </p:sp>
      <p:sp>
        <p:nvSpPr>
          <p:cNvPr id="2051" name="Rectangle 3"/>
          <p:cNvSpPr>
            <a:spLocks noGrp="1" noChangeArrowheads="1"/>
          </p:cNvSpPr>
          <p:nvPr>
            <p:ph type="subTitle" idx="1"/>
          </p:nvPr>
        </p:nvSpPr>
        <p:spPr>
          <a:xfrm>
            <a:off x="1524000" y="4364039"/>
            <a:ext cx="9144000" cy="1728787"/>
          </a:xfrm>
          <a:solidFill>
            <a:srgbClr val="FF9933"/>
          </a:solidFill>
          <a:ln w="12700">
            <a:solidFill>
              <a:schemeClr val="tx1"/>
            </a:solidFill>
          </a:ln>
        </p:spPr>
        <p:txBody>
          <a:bodyPr>
            <a:normAutofit fontScale="92500"/>
          </a:bodyPr>
          <a:lstStyle/>
          <a:p>
            <a:pPr algn="l" eaLnBrk="1" hangingPunct="1">
              <a:buFont typeface="Wingdings" pitchFamily="2" charset="2"/>
              <a:buChar char="u"/>
              <a:defRPr/>
            </a:pPr>
            <a:r>
              <a:rPr lang="es-ES">
                <a:latin typeface="Futura Hv BT" pitchFamily="34" charset="0"/>
              </a:rPr>
              <a:t>Una hipótesis científica: </a:t>
            </a:r>
            <a:r>
              <a:rPr lang="es-ES" u="sng">
                <a:latin typeface="Futura Hv BT" pitchFamily="34" charset="0"/>
              </a:rPr>
              <a:t>Afirmación verosímil</a:t>
            </a:r>
            <a:r>
              <a:rPr lang="es-ES">
                <a:latin typeface="Futura Hv BT" pitchFamily="34" charset="0"/>
              </a:rPr>
              <a:t> que debe ser </a:t>
            </a:r>
            <a:r>
              <a:rPr lang="es-ES" u="sng">
                <a:latin typeface="Futura Hv BT" pitchFamily="34" charset="0"/>
              </a:rPr>
              <a:t>verificada por observación y ser contrastable experimentalmente</a:t>
            </a:r>
            <a:endParaRPr lang="es-ES"/>
          </a:p>
          <a:p>
            <a:pPr algn="l" eaLnBrk="1" hangingPunct="1">
              <a:buFont typeface="Wingdings" pitchFamily="2" charset="2"/>
              <a:buChar char="u"/>
              <a:defRPr/>
            </a:pPr>
            <a:r>
              <a:rPr lang="es-ES">
                <a:latin typeface="Futura Hv BT" pitchFamily="34" charset="0"/>
              </a:rPr>
              <a:t>Hipótesis verdadera es aquella que está de acuerdo </a:t>
            </a:r>
          </a:p>
          <a:p>
            <a:pPr algn="l" eaLnBrk="1" hangingPunct="1">
              <a:defRPr/>
            </a:pPr>
            <a:r>
              <a:rPr lang="es-ES">
                <a:latin typeface="Futura Hv BT" pitchFamily="34" charset="0"/>
              </a:rPr>
              <a:t> </a:t>
            </a:r>
          </a:p>
        </p:txBody>
      </p:sp>
      <p:sp>
        <p:nvSpPr>
          <p:cNvPr id="27652" name="Text Box 5"/>
          <p:cNvSpPr txBox="1">
            <a:spLocks noChangeArrowheads="1"/>
          </p:cNvSpPr>
          <p:nvPr/>
        </p:nvSpPr>
        <p:spPr bwMode="auto">
          <a:xfrm>
            <a:off x="2279651" y="2251075"/>
            <a:ext cx="7593013" cy="175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b="1">
                <a:latin typeface="Comic Sans MS" charset="0"/>
              </a:rPr>
              <a:t>1- OBSERVACIÓN DE SUCESOS Y HECHOS </a:t>
            </a:r>
          </a:p>
          <a:p>
            <a:pPr eaLnBrk="1" hangingPunct="1"/>
            <a:r>
              <a:rPr lang="es-ES" altLang="es-ES_tradnl" b="1">
                <a:latin typeface="Comic Sans MS" charset="0"/>
              </a:rPr>
              <a:t>2- PLANTEAMIENTO DEL PROBLEMA</a:t>
            </a:r>
          </a:p>
          <a:p>
            <a:pPr eaLnBrk="1" hangingPunct="1"/>
            <a:r>
              <a:rPr lang="es-ES" altLang="es-ES_tradnl" b="1">
                <a:latin typeface="Comic Sans MS" charset="0"/>
              </a:rPr>
              <a:t>3- EXPERIMENTACIÓN Y OBSERVACIÓN CONTROLADA</a:t>
            </a:r>
          </a:p>
          <a:p>
            <a:pPr eaLnBrk="1" hangingPunct="1"/>
            <a:r>
              <a:rPr lang="es-ES" altLang="es-ES_tradnl" b="1">
                <a:latin typeface="Comic Sans MS" charset="0"/>
              </a:rPr>
              <a:t>4- ANÁLISIS DE DATOS OBTENIDOS.</a:t>
            </a:r>
          </a:p>
          <a:p>
            <a:pPr eaLnBrk="1" hangingPunct="1"/>
            <a:r>
              <a:rPr lang="es-ES" altLang="es-ES_tradnl" b="1">
                <a:latin typeface="Comic Sans MS" charset="0"/>
              </a:rPr>
              <a:t>5- VERIFICAR QUE SE CUMPLEN LOS SUPUESTOS INICIALES</a:t>
            </a:r>
          </a:p>
          <a:p>
            <a:pPr eaLnBrk="1" hangingPunct="1"/>
            <a:r>
              <a:rPr lang="es-ES" altLang="es-ES_tradnl" b="1">
                <a:latin typeface="Comic Sans MS" charset="0"/>
              </a:rPr>
              <a:t>6- DEDUCCIÓN DE MODELOS Y TEORÍAS</a:t>
            </a:r>
          </a:p>
        </p:txBody>
      </p:sp>
      <p:sp>
        <p:nvSpPr>
          <p:cNvPr id="27653" name="Text Box 6"/>
          <p:cNvSpPr txBox="1">
            <a:spLocks noChangeArrowheads="1"/>
          </p:cNvSpPr>
          <p:nvPr/>
        </p:nvSpPr>
        <p:spPr bwMode="auto">
          <a:xfrm>
            <a:off x="4129089" y="152400"/>
            <a:ext cx="4054475" cy="376238"/>
          </a:xfrm>
          <a:prstGeom prst="rect">
            <a:avLst/>
          </a:prstGeom>
          <a:solidFill>
            <a:srgbClr val="66FF33"/>
          </a:solidFill>
          <a:ln w="9525">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APRENDIZAJE POR INVESTIGACIÓN</a:t>
            </a:r>
          </a:p>
        </p:txBody>
      </p:sp>
      <p:sp>
        <p:nvSpPr>
          <p:cNvPr id="27654" name="Text Box 7"/>
          <p:cNvSpPr txBox="1">
            <a:spLocks noChangeArrowheads="1"/>
          </p:cNvSpPr>
          <p:nvPr/>
        </p:nvSpPr>
        <p:spPr bwMode="auto">
          <a:xfrm>
            <a:off x="1600200" y="571501"/>
            <a:ext cx="901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a:latin typeface="Times New Roman" charset="0"/>
              </a:rPr>
              <a:t>OBSERVAR, COMPARAR,IDENTIFICAR,CLASIFICAR, MEDIR,PREDECIR, VERIFICAR</a:t>
            </a:r>
          </a:p>
        </p:txBody>
      </p:sp>
    </p:spTree>
    <p:extLst>
      <p:ext uri="{BB962C8B-B14F-4D97-AF65-F5344CB8AC3E}">
        <p14:creationId xmlns:p14="http://schemas.microsoft.com/office/powerpoint/2010/main" val="835394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1">
                                            <p:bg/>
                                          </p:spTgt>
                                        </p:tgtEl>
                                        <p:attrNameLst>
                                          <p:attrName>style.visibility</p:attrName>
                                        </p:attrNameLst>
                                      </p:cBhvr>
                                      <p:to>
                                        <p:strVal val="visible"/>
                                      </p:to>
                                    </p:set>
                                    <p:anim calcmode="lin" valueType="num">
                                      <p:cBhvr additive="base">
                                        <p:cTn id="7" dur="500" fill="hold"/>
                                        <p:tgtEl>
                                          <p:spTgt spid="2051">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051">
                                            <p:bg/>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 calcmode="lin" valueType="num">
                                      <p:cBhvr additive="base">
                                        <p:cTn id="13" dur="500" fill="hold"/>
                                        <p:tgtEl>
                                          <p:spTgt spid="20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51">
                                            <p:txEl>
                                              <p:pRg st="1" end="1"/>
                                            </p:txEl>
                                          </p:spTgt>
                                        </p:tgtEl>
                                        <p:attrNameLst>
                                          <p:attrName>style.visibility</p:attrName>
                                        </p:attrNameLst>
                                      </p:cBhvr>
                                      <p:to>
                                        <p:strVal val="visible"/>
                                      </p:to>
                                    </p:set>
                                    <p:anim calcmode="lin" valueType="num">
                                      <p:cBhvr additive="base">
                                        <p:cTn id="19" dur="500" fill="hold"/>
                                        <p:tgtEl>
                                          <p:spTgt spid="205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endParaRPr lang="es-ES"/>
          </a:p>
        </p:txBody>
      </p:sp>
      <p:sp>
        <p:nvSpPr>
          <p:cNvPr id="82947" name="Rectangle 3"/>
          <p:cNvSpPr>
            <a:spLocks noGrp="1" noChangeArrowheads="1"/>
          </p:cNvSpPr>
          <p:nvPr>
            <p:ph type="body" idx="1"/>
          </p:nvPr>
        </p:nvSpPr>
        <p:spPr/>
        <p:txBody>
          <a:bodyPr/>
          <a:lstStyle/>
          <a:p>
            <a:pPr eaLnBrk="1" hangingPunct="1">
              <a:buFont typeface="Wingdings" pitchFamily="2" charset="2"/>
              <a:buChar char="u"/>
              <a:defRPr/>
            </a:pPr>
            <a:endParaRPr lang="es-ES"/>
          </a:p>
        </p:txBody>
      </p:sp>
      <p:pic>
        <p:nvPicPr>
          <p:cNvPr id="28676" name="Picture 4" descr="metodo2004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78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sp>
        <p:nvSpPr>
          <p:cNvPr id="3" name="Marcador de contenido 2"/>
          <p:cNvSpPr>
            <a:spLocks noGrp="1"/>
          </p:cNvSpPr>
          <p:nvPr>
            <p:ph idx="1"/>
          </p:nvPr>
        </p:nvSpPr>
        <p:spPr/>
        <p:txBody>
          <a:bodyPr/>
          <a:lstStyle/>
          <a:p>
            <a:pPr marL="0" lvl="0" indent="0">
              <a:lnSpc>
                <a:spcPct val="100000"/>
              </a:lnSpc>
              <a:spcBef>
                <a:spcPts val="0"/>
              </a:spcBef>
              <a:buNone/>
            </a:pPr>
            <a:r>
              <a:rPr lang="es-ES_tradnl" dirty="0">
                <a:hlinkClick r:id="rId2"/>
              </a:rPr>
              <a:t>método científico brain pop</a:t>
            </a:r>
            <a:endParaRPr lang="es-ES_tradnl" dirty="0"/>
          </a:p>
          <a:p>
            <a:pPr marL="0" lvl="0" indent="0">
              <a:lnSpc>
                <a:spcPct val="100000"/>
              </a:lnSpc>
              <a:spcBef>
                <a:spcPts val="0"/>
              </a:spcBef>
              <a:buNone/>
            </a:pPr>
            <a:endParaRPr lang="es-ES_tradnl" dirty="0"/>
          </a:p>
          <a:p>
            <a:pPr marL="0" lvl="0" indent="0">
              <a:lnSpc>
                <a:spcPct val="100000"/>
              </a:lnSpc>
              <a:spcBef>
                <a:spcPts val="0"/>
              </a:spcBef>
              <a:buNone/>
            </a:pPr>
            <a:endParaRPr lang="es-ES_tradnl" dirty="0"/>
          </a:p>
          <a:p>
            <a:pPr marL="0" lvl="0" indent="0">
              <a:lnSpc>
                <a:spcPct val="100000"/>
              </a:lnSpc>
              <a:spcBef>
                <a:spcPts val="0"/>
              </a:spcBef>
              <a:buNone/>
            </a:pPr>
            <a:r>
              <a:rPr lang="es-ES_tradnl" dirty="0">
                <a:hlinkClick r:id="rId3"/>
              </a:rPr>
              <a:t>http://www.educaplus.org/game/el-metodo-cientifico</a:t>
            </a:r>
            <a:endParaRPr lang="es-ES_tradnl" dirty="0"/>
          </a:p>
          <a:p>
            <a:pPr marL="0" lvl="0" indent="0">
              <a:lnSpc>
                <a:spcPct val="100000"/>
              </a:lnSpc>
              <a:spcBef>
                <a:spcPts val="0"/>
              </a:spcBef>
              <a:buNone/>
            </a:pPr>
            <a:endParaRPr lang="es-ES_tradnl" dirty="0"/>
          </a:p>
          <a:p>
            <a:pPr marL="0" lvl="0" indent="0">
              <a:lnSpc>
                <a:spcPct val="100000"/>
              </a:lnSpc>
              <a:spcBef>
                <a:spcPts val="0"/>
              </a:spcBef>
              <a:buNone/>
            </a:pPr>
            <a:endParaRPr lang="es-ES_tradnl" dirty="0"/>
          </a:p>
          <a:p>
            <a:pPr marL="0" lvl="0" indent="0">
              <a:lnSpc>
                <a:spcPct val="100000"/>
              </a:lnSpc>
              <a:spcBef>
                <a:spcPts val="0"/>
              </a:spcBef>
              <a:buNone/>
            </a:pPr>
            <a:r>
              <a:rPr lang="es-ES_tradnl" dirty="0">
                <a:hlinkClick r:id="rId4"/>
              </a:rPr>
              <a:t>https://drive.google.com/file/d/0B6t6-aLmKtoLSUFGVmo1WW5uTEE/view</a:t>
            </a:r>
            <a:endParaRPr lang="es-ES_tradnl"/>
          </a:p>
          <a:p>
            <a:pPr marL="0" lvl="0" indent="0">
              <a:lnSpc>
                <a:spcPct val="100000"/>
              </a:lnSpc>
              <a:spcBef>
                <a:spcPts val="0"/>
              </a:spcBef>
              <a:buNone/>
            </a:pPr>
            <a:endParaRPr lang="es-ES_tradnl" dirty="0"/>
          </a:p>
          <a:p>
            <a:pPr marL="0" lvl="0" indent="0">
              <a:lnSpc>
                <a:spcPct val="100000"/>
              </a:lnSpc>
              <a:spcBef>
                <a:spcPts val="0"/>
              </a:spcBef>
              <a:buNone/>
            </a:pPr>
            <a:endParaRPr lang="es-ES_tradnl" dirty="0"/>
          </a:p>
        </p:txBody>
      </p:sp>
    </p:spTree>
    <p:extLst>
      <p:ext uri="{BB962C8B-B14F-4D97-AF65-F5344CB8AC3E}">
        <p14:creationId xmlns:p14="http://schemas.microsoft.com/office/powerpoint/2010/main" val="1467130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9C71B923-8CC7-9E47-8BAB-B1270A169830}"/>
              </a:ext>
            </a:extLst>
          </p:cNvPr>
          <p:cNvSpPr>
            <a:spLocks noGrp="1"/>
          </p:cNvSpPr>
          <p:nvPr>
            <p:ph type="title"/>
          </p:nvPr>
        </p:nvSpPr>
        <p:spPr>
          <a:xfrm>
            <a:off x="1359241" y="612574"/>
            <a:ext cx="9358760" cy="582263"/>
          </a:xfrm>
          <a:solidFill>
            <a:schemeClr val="accent6">
              <a:lumMod val="60000"/>
              <a:lumOff val="40000"/>
            </a:schemeClr>
          </a:solidFill>
          <a:ln>
            <a:solidFill>
              <a:schemeClr val="tx1"/>
            </a:solidFill>
          </a:ln>
        </p:spPr>
        <p:txBody>
          <a:bodyPr vert="horz" lIns="91440" tIns="45720" rIns="91440" bIns="45720" rtlCol="0" anchor="b">
            <a:normAutofit/>
          </a:bodyPr>
          <a:lstStyle/>
          <a:p>
            <a:pPr algn="ctr"/>
            <a:r>
              <a:rPr lang="en-US" sz="3400" dirty="0" err="1"/>
              <a:t>Investigar</a:t>
            </a:r>
            <a:r>
              <a:rPr lang="en-US" sz="3400" dirty="0"/>
              <a:t>, </a:t>
            </a:r>
            <a:r>
              <a:rPr lang="en-US" sz="3400" dirty="0" err="1"/>
              <a:t>experimentar</a:t>
            </a:r>
            <a:r>
              <a:rPr lang="en-US" sz="3400" dirty="0"/>
              <a:t>, </a:t>
            </a:r>
            <a:r>
              <a:rPr lang="en-US" sz="3400" dirty="0" err="1"/>
              <a:t>demostración</a:t>
            </a:r>
            <a:endParaRPr lang="en-US" sz="3400" dirty="0"/>
          </a:p>
        </p:txBody>
      </p:sp>
      <p:sp>
        <p:nvSpPr>
          <p:cNvPr id="3" name="Marcador de contenido 2">
            <a:extLst>
              <a:ext uri="{FF2B5EF4-FFF2-40B4-BE49-F238E27FC236}">
                <a16:creationId xmlns:a16="http://schemas.microsoft.com/office/drawing/2014/main" id="{8F583E6E-94D7-2E42-83BC-2763D617B1ED}"/>
              </a:ext>
            </a:extLst>
          </p:cNvPr>
          <p:cNvSpPr>
            <a:spLocks noGrp="1"/>
          </p:cNvSpPr>
          <p:nvPr>
            <p:ph idx="1"/>
          </p:nvPr>
        </p:nvSpPr>
        <p:spPr>
          <a:xfrm>
            <a:off x="7693572" y="1242552"/>
            <a:ext cx="4074756" cy="1805641"/>
          </a:xfrm>
        </p:spPr>
        <p:txBody>
          <a:bodyPr vert="horz" lIns="91440" tIns="45720" rIns="91440" bIns="45720" rtlCol="0">
            <a:normAutofit/>
          </a:bodyPr>
          <a:lstStyle/>
          <a:p>
            <a:pPr marL="0" indent="0" algn="ctr">
              <a:buNone/>
            </a:pPr>
            <a:r>
              <a:rPr lang="en-US" sz="2000" dirty="0"/>
              <a:t> </a:t>
            </a:r>
            <a:r>
              <a:rPr lang="en-US" sz="3600" dirty="0"/>
              <a:t>¿Los maestros </a:t>
            </a:r>
            <a:r>
              <a:rPr lang="en-US" sz="3600" dirty="0" err="1"/>
              <a:t>en</a:t>
            </a:r>
            <a:r>
              <a:rPr lang="en-US" sz="3600" dirty="0"/>
              <a:t> el aula </a:t>
            </a:r>
            <a:r>
              <a:rPr lang="en-US" sz="3600" dirty="0" err="1"/>
              <a:t>realizan</a:t>
            </a:r>
            <a:r>
              <a:rPr lang="en-US" sz="3600" dirty="0"/>
              <a:t> </a:t>
            </a:r>
            <a:r>
              <a:rPr lang="en-US" sz="3600" dirty="0" err="1"/>
              <a:t>experimentos</a:t>
            </a:r>
            <a:r>
              <a:rPr lang="en-US" sz="3600" dirty="0"/>
              <a:t>?</a:t>
            </a:r>
          </a:p>
        </p:txBody>
      </p:sp>
      <p:sp>
        <p:nvSpPr>
          <p:cNvPr id="38"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Shape 41">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Imagen 3">
            <a:extLst>
              <a:ext uri="{FF2B5EF4-FFF2-40B4-BE49-F238E27FC236}">
                <a16:creationId xmlns:a16="http://schemas.microsoft.com/office/drawing/2014/main" id="{3C34399C-EE5C-5C4A-A2AA-5D79933B8750}"/>
              </a:ext>
            </a:extLst>
          </p:cNvPr>
          <p:cNvPicPr>
            <a:picLocks noChangeAspect="1"/>
          </p:cNvPicPr>
          <p:nvPr/>
        </p:nvPicPr>
        <p:blipFill rotWithShape="1">
          <a:blip r:embed="rId2"/>
          <a:srcRect l="494" r="1951" b="-1"/>
          <a:stretch/>
        </p:blipFill>
        <p:spPr>
          <a:xfrm>
            <a:off x="1023510" y="1406132"/>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3097866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_tradnl" dirty="0"/>
              <a:t>D</a:t>
            </a:r>
            <a:r>
              <a:rPr lang="es-ES" dirty="0" err="1"/>
              <a:t>ías</a:t>
            </a:r>
            <a:r>
              <a:rPr lang="es-ES" dirty="0"/>
              <a:t> de clase y horarios</a:t>
            </a:r>
            <a:endParaRPr lang="es-ES_tradnl" dirty="0"/>
          </a:p>
        </p:txBody>
      </p:sp>
      <p:sp>
        <p:nvSpPr>
          <p:cNvPr id="3" name="Marcador de contenido 2"/>
          <p:cNvSpPr>
            <a:spLocks noGrp="1"/>
          </p:cNvSpPr>
          <p:nvPr>
            <p:ph idx="1"/>
          </p:nvPr>
        </p:nvSpPr>
        <p:spPr/>
        <p:txBody>
          <a:bodyPr/>
          <a:lstStyle/>
          <a:p>
            <a:pPr marL="0" lvl="0" indent="0">
              <a:lnSpc>
                <a:spcPct val="100000"/>
              </a:lnSpc>
              <a:spcBef>
                <a:spcPts val="0"/>
              </a:spcBef>
              <a:buNone/>
            </a:pPr>
            <a:r>
              <a:rPr lang="es-ES_tradnl" dirty="0">
                <a:hlinkClick r:id="rId2"/>
              </a:rPr>
              <a:t>Calendario académico 2 cuatrimestre.</a:t>
            </a:r>
            <a:endParaRPr lang="es-ES_tradnl" dirty="0"/>
          </a:p>
          <a:p>
            <a:pPr marL="0" lvl="0" indent="0">
              <a:lnSpc>
                <a:spcPct val="100000"/>
              </a:lnSpc>
              <a:spcBef>
                <a:spcPts val="0"/>
              </a:spcBef>
              <a:buNone/>
            </a:pPr>
            <a:endParaRPr lang="es-ES_tradnl" dirty="0"/>
          </a:p>
          <a:p>
            <a:pPr marL="0" lvl="0" indent="0">
              <a:lnSpc>
                <a:spcPct val="100000"/>
              </a:lnSpc>
              <a:spcBef>
                <a:spcPts val="0"/>
              </a:spcBef>
              <a:buNone/>
            </a:pPr>
            <a:endParaRPr lang="es-ES_tradnl" dirty="0"/>
          </a:p>
          <a:p>
            <a:pPr marL="0" lvl="0" indent="0">
              <a:lnSpc>
                <a:spcPct val="100000"/>
              </a:lnSpc>
              <a:spcBef>
                <a:spcPts val="0"/>
              </a:spcBef>
              <a:buNone/>
            </a:pPr>
            <a:r>
              <a:rPr lang="es-ES_tradnl" dirty="0">
                <a:hlinkClick r:id="rId3"/>
              </a:rPr>
              <a:t>Horarios de clase</a:t>
            </a:r>
            <a:endParaRPr lang="es-ES_tradnl" dirty="0"/>
          </a:p>
          <a:p>
            <a:pPr marL="0" lvl="0" indent="0">
              <a:lnSpc>
                <a:spcPct val="100000"/>
              </a:lnSpc>
              <a:spcBef>
                <a:spcPts val="0"/>
              </a:spcBef>
              <a:buNone/>
            </a:pPr>
            <a:endParaRPr lang="es-ES_tradnl" dirty="0"/>
          </a:p>
          <a:p>
            <a:pPr marL="0" lvl="0" indent="0">
              <a:lnSpc>
                <a:spcPct val="100000"/>
              </a:lnSpc>
              <a:spcBef>
                <a:spcPts val="0"/>
              </a:spcBef>
              <a:buNone/>
            </a:pPr>
            <a:endParaRPr lang="es-ES_tradnl" dirty="0"/>
          </a:p>
        </p:txBody>
      </p:sp>
    </p:spTree>
    <p:extLst>
      <p:ext uri="{BB962C8B-B14F-4D97-AF65-F5344CB8AC3E}">
        <p14:creationId xmlns:p14="http://schemas.microsoft.com/office/powerpoint/2010/main" val="1838534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508C18F-C43B-A242-B8E5-B4C41BBE35DC}"/>
              </a:ext>
            </a:extLst>
          </p:cNvPr>
          <p:cNvSpPr>
            <a:spLocks noGrp="1"/>
          </p:cNvSpPr>
          <p:nvPr>
            <p:ph type="title"/>
          </p:nvPr>
        </p:nvSpPr>
        <p:spPr>
          <a:xfrm>
            <a:off x="838200" y="585216"/>
            <a:ext cx="10515600" cy="1325563"/>
          </a:xfrm>
          <a:solidFill>
            <a:schemeClr val="accent6">
              <a:lumMod val="60000"/>
              <a:lumOff val="40000"/>
            </a:schemeClr>
          </a:solidFill>
        </p:spPr>
        <p:txBody>
          <a:bodyPr>
            <a:normAutofit/>
          </a:bodyPr>
          <a:lstStyle/>
          <a:p>
            <a:pPr algn="ctr"/>
            <a:r>
              <a:rPr lang="es-ES" dirty="0">
                <a:solidFill>
                  <a:schemeClr val="bg1"/>
                </a:solidFill>
              </a:rPr>
              <a:t>Newton y la descomposición de la Luz</a:t>
            </a:r>
          </a:p>
        </p:txBody>
      </p:sp>
      <p:pic>
        <p:nvPicPr>
          <p:cNvPr id="4" name="Marcador de contenido 3">
            <a:extLst>
              <a:ext uri="{FF2B5EF4-FFF2-40B4-BE49-F238E27FC236}">
                <a16:creationId xmlns:a16="http://schemas.microsoft.com/office/drawing/2014/main" id="{1C81BD17-ABAC-764B-B8A5-6D8A48BADAE5}"/>
              </a:ext>
            </a:extLst>
          </p:cNvPr>
          <p:cNvPicPr>
            <a:picLocks noChangeAspect="1"/>
          </p:cNvPicPr>
          <p:nvPr/>
        </p:nvPicPr>
        <p:blipFill rotWithShape="1">
          <a:blip r:embed="rId2"/>
          <a:srcRect r="4269" b="1"/>
          <a:stretch/>
        </p:blipFill>
        <p:spPr>
          <a:xfrm>
            <a:off x="548638" y="2516777"/>
            <a:ext cx="7670451" cy="3660185"/>
          </a:xfrm>
          <a:prstGeom prst="rect">
            <a:avLst/>
          </a:prstGeom>
        </p:spPr>
      </p:pic>
      <p:sp>
        <p:nvSpPr>
          <p:cNvPr id="8" name="Content Placeholder 7">
            <a:extLst>
              <a:ext uri="{FF2B5EF4-FFF2-40B4-BE49-F238E27FC236}">
                <a16:creationId xmlns:a16="http://schemas.microsoft.com/office/drawing/2014/main" id="{94525096-04BE-4776-BC25-3D3CC1C2F8D0}"/>
              </a:ext>
            </a:extLst>
          </p:cNvPr>
          <p:cNvSpPr>
            <a:spLocks noGrp="1"/>
          </p:cNvSpPr>
          <p:nvPr>
            <p:ph idx="1"/>
          </p:nvPr>
        </p:nvSpPr>
        <p:spPr>
          <a:xfrm>
            <a:off x="8219090" y="2516777"/>
            <a:ext cx="3972910" cy="3660185"/>
          </a:xfrm>
        </p:spPr>
        <p:txBody>
          <a:bodyPr anchor="ctr">
            <a:normAutofit/>
          </a:bodyPr>
          <a:lstStyle/>
          <a:p>
            <a:pPr marL="0" indent="0">
              <a:buNone/>
            </a:pPr>
            <a:r>
              <a:rPr lang="en-US" sz="2200" dirty="0"/>
              <a:t>¿</a:t>
            </a:r>
            <a:r>
              <a:rPr lang="en-US" sz="2200" b="1" dirty="0"/>
              <a:t>EXPERIMENTO CIENTÍFICO O</a:t>
            </a:r>
          </a:p>
          <a:p>
            <a:pPr marL="0" indent="0">
              <a:buNone/>
            </a:pPr>
            <a:r>
              <a:rPr lang="en-US" sz="2200" b="1" dirty="0"/>
              <a:t>DEMOSTRACIÓN CIENTÍFICA?</a:t>
            </a:r>
          </a:p>
        </p:txBody>
      </p:sp>
    </p:spTree>
    <p:extLst>
      <p:ext uri="{BB962C8B-B14F-4D97-AF65-F5344CB8AC3E}">
        <p14:creationId xmlns:p14="http://schemas.microsoft.com/office/powerpoint/2010/main" val="653149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15AB4FF-FF53-6C4B-B2E7-023BB7B3200F}"/>
              </a:ext>
            </a:extLst>
          </p:cNvPr>
          <p:cNvSpPr>
            <a:spLocks noGrp="1"/>
          </p:cNvSpPr>
          <p:nvPr>
            <p:ph type="title"/>
          </p:nvPr>
        </p:nvSpPr>
        <p:spPr>
          <a:xfrm>
            <a:off x="589560" y="856180"/>
            <a:ext cx="4560584" cy="1128068"/>
          </a:xfrm>
        </p:spPr>
        <p:txBody>
          <a:bodyPr anchor="ctr">
            <a:normAutofit/>
          </a:bodyPr>
          <a:lstStyle/>
          <a:p>
            <a:r>
              <a:rPr lang="es-ES" sz="4000" dirty="0"/>
              <a:t>Experimento</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8EF04BF2-89BD-8142-B700-A7A5C87083B6}"/>
              </a:ext>
            </a:extLst>
          </p:cNvPr>
          <p:cNvSpPr>
            <a:spLocks noGrp="1"/>
          </p:cNvSpPr>
          <p:nvPr>
            <p:ph idx="1"/>
          </p:nvPr>
        </p:nvSpPr>
        <p:spPr>
          <a:xfrm>
            <a:off x="590719" y="2330505"/>
            <a:ext cx="4559425" cy="3979585"/>
          </a:xfrm>
        </p:spPr>
        <p:txBody>
          <a:bodyPr anchor="ctr">
            <a:normAutofit/>
          </a:bodyPr>
          <a:lstStyle/>
          <a:p>
            <a:pPr marL="0" indent="0">
              <a:buNone/>
            </a:pPr>
            <a:r>
              <a:rPr lang="es-ES" sz="2000"/>
              <a:t>No se conoce el resultado.</a:t>
            </a:r>
          </a:p>
          <a:p>
            <a:pPr marL="0" indent="0">
              <a:buNone/>
            </a:pPr>
            <a:r>
              <a:rPr lang="es-ES" sz="2000"/>
              <a:t>Ni siquiera el experimentador.</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15DB4E5B-30FA-8A47-8427-145CBD2124D1}"/>
              </a:ext>
            </a:extLst>
          </p:cNvPr>
          <p:cNvPicPr>
            <a:picLocks noChangeAspect="1"/>
          </p:cNvPicPr>
          <p:nvPr/>
        </p:nvPicPr>
        <p:blipFill rotWithShape="1">
          <a:blip r:embed="rId2"/>
          <a:srcRect r="17392" b="1"/>
          <a:stretch/>
        </p:blipFill>
        <p:spPr>
          <a:xfrm>
            <a:off x="5977788" y="799352"/>
            <a:ext cx="5425410" cy="5259296"/>
          </a:xfrm>
          <a:prstGeom prst="rect">
            <a:avLst/>
          </a:prstGeom>
        </p:spPr>
      </p:pic>
    </p:spTree>
    <p:extLst>
      <p:ext uri="{BB962C8B-B14F-4D97-AF65-F5344CB8AC3E}">
        <p14:creationId xmlns:p14="http://schemas.microsoft.com/office/powerpoint/2010/main" val="1746363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FAEAFC8-63BC-8440-B5CF-C55925CFBAA0}"/>
              </a:ext>
            </a:extLst>
          </p:cNvPr>
          <p:cNvSpPr>
            <a:spLocks noGrp="1"/>
          </p:cNvSpPr>
          <p:nvPr>
            <p:ph type="title"/>
          </p:nvPr>
        </p:nvSpPr>
        <p:spPr>
          <a:xfrm>
            <a:off x="589560" y="856180"/>
            <a:ext cx="4560584" cy="1128068"/>
          </a:xfrm>
        </p:spPr>
        <p:txBody>
          <a:bodyPr anchor="ctr">
            <a:normAutofit/>
          </a:bodyPr>
          <a:lstStyle/>
          <a:p>
            <a:r>
              <a:rPr lang="es-ES" sz="4000"/>
              <a:t>Demostración</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EB56A0B1-6E7C-2148-8026-B5E055C06525}"/>
              </a:ext>
            </a:extLst>
          </p:cNvPr>
          <p:cNvSpPr>
            <a:spLocks noGrp="1"/>
          </p:cNvSpPr>
          <p:nvPr>
            <p:ph idx="1"/>
          </p:nvPr>
        </p:nvSpPr>
        <p:spPr>
          <a:xfrm>
            <a:off x="590719" y="2330505"/>
            <a:ext cx="4559425" cy="3979585"/>
          </a:xfrm>
        </p:spPr>
        <p:txBody>
          <a:bodyPr anchor="ctr">
            <a:normAutofit/>
          </a:bodyPr>
          <a:lstStyle/>
          <a:p>
            <a:pPr marL="0" indent="0">
              <a:buNone/>
            </a:pPr>
            <a:r>
              <a:rPr lang="es-ES" sz="2000" dirty="0"/>
              <a:t>Se conoce el resultado del experimento, al menos el experimentador.</a:t>
            </a:r>
          </a:p>
          <a:p>
            <a:pPr marL="0" indent="0">
              <a:buNone/>
            </a:pPr>
            <a:endParaRPr lang="es-ES" sz="2000" dirty="0"/>
          </a:p>
          <a:p>
            <a:pPr marL="0" indent="0">
              <a:buNone/>
            </a:pPr>
            <a:r>
              <a:rPr lang="es-ES" sz="2000" dirty="0"/>
              <a:t>	- RECURSO ESCÉNICO</a:t>
            </a:r>
          </a:p>
          <a:p>
            <a:pPr marL="0" indent="0">
              <a:buNone/>
            </a:pPr>
            <a:r>
              <a:rPr lang="es-ES" sz="2000" dirty="0"/>
              <a:t>	- REQUIERE PÚBLICO</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51F2640-104B-6342-BACA-3B6B9FDAB6C9}"/>
              </a:ext>
            </a:extLst>
          </p:cNvPr>
          <p:cNvPicPr>
            <a:picLocks noChangeAspect="1"/>
          </p:cNvPicPr>
          <p:nvPr/>
        </p:nvPicPr>
        <p:blipFill rotWithShape="1">
          <a:blip r:embed="rId2"/>
          <a:srcRect t="11323" r="2" b="2330"/>
          <a:stretch/>
        </p:blipFill>
        <p:spPr>
          <a:xfrm>
            <a:off x="5977788" y="799352"/>
            <a:ext cx="5425410" cy="5259296"/>
          </a:xfrm>
          <a:prstGeom prst="rect">
            <a:avLst/>
          </a:prstGeom>
        </p:spPr>
      </p:pic>
      <p:sp>
        <p:nvSpPr>
          <p:cNvPr id="5" name="CuadroTexto 4">
            <a:extLst>
              <a:ext uri="{FF2B5EF4-FFF2-40B4-BE49-F238E27FC236}">
                <a16:creationId xmlns:a16="http://schemas.microsoft.com/office/drawing/2014/main" id="{A3F3C867-4A58-1047-A7E2-39EFA4418E7E}"/>
              </a:ext>
            </a:extLst>
          </p:cNvPr>
          <p:cNvSpPr txBox="1"/>
          <p:nvPr/>
        </p:nvSpPr>
        <p:spPr>
          <a:xfrm>
            <a:off x="665085" y="6058648"/>
            <a:ext cx="4160113" cy="369332"/>
          </a:xfrm>
          <a:prstGeom prst="rect">
            <a:avLst/>
          </a:prstGeom>
          <a:solidFill>
            <a:schemeClr val="accent6">
              <a:lumMod val="40000"/>
              <a:lumOff val="60000"/>
            </a:schemeClr>
          </a:solidFill>
        </p:spPr>
        <p:txBody>
          <a:bodyPr wrap="none" rtlCol="0">
            <a:spAutoFit/>
          </a:bodyPr>
          <a:lstStyle/>
          <a:p>
            <a:r>
              <a:rPr lang="es-ES" dirty="0"/>
              <a:t>PONE EN VALOR EL CONCEPTO CIENTÍFICO</a:t>
            </a:r>
          </a:p>
        </p:txBody>
      </p:sp>
    </p:spTree>
    <p:extLst>
      <p:ext uri="{BB962C8B-B14F-4D97-AF65-F5344CB8AC3E}">
        <p14:creationId xmlns:p14="http://schemas.microsoft.com/office/powerpoint/2010/main" val="3539787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3D1B9D7-6485-B64A-9C0E-B5BB9DDE16D4}"/>
              </a:ext>
            </a:extLst>
          </p:cNvPr>
          <p:cNvSpPr>
            <a:spLocks noGrp="1"/>
          </p:cNvSpPr>
          <p:nvPr>
            <p:ph type="title"/>
          </p:nvPr>
        </p:nvSpPr>
        <p:spPr>
          <a:xfrm>
            <a:off x="589560" y="856180"/>
            <a:ext cx="4560584" cy="1128068"/>
          </a:xfrm>
        </p:spPr>
        <p:txBody>
          <a:bodyPr anchor="ctr">
            <a:normAutofit/>
          </a:bodyPr>
          <a:lstStyle/>
          <a:p>
            <a:r>
              <a:rPr lang="es-ES" sz="3700"/>
              <a:t>EL SHOW DE CIENCIA- EL HORMIGUERO</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48CFC79A-A645-5A44-826E-C934BABC5552}"/>
              </a:ext>
            </a:extLst>
          </p:cNvPr>
          <p:cNvSpPr>
            <a:spLocks noGrp="1"/>
          </p:cNvSpPr>
          <p:nvPr>
            <p:ph idx="1"/>
          </p:nvPr>
        </p:nvSpPr>
        <p:spPr>
          <a:xfrm>
            <a:off x="590719" y="2330505"/>
            <a:ext cx="4559425" cy="3979585"/>
          </a:xfrm>
        </p:spPr>
        <p:txBody>
          <a:bodyPr anchor="ctr">
            <a:normAutofit/>
          </a:bodyPr>
          <a:lstStyle/>
          <a:p>
            <a:pPr marL="0" indent="0">
              <a:buNone/>
            </a:pPr>
            <a:r>
              <a:rPr lang="es-ES" sz="2000" dirty="0"/>
              <a:t>Consigue que la audiencia se ADMIRE ( ¿solo?)</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710242-B702-3741-B977-A2B72CB73499}"/>
              </a:ext>
            </a:extLst>
          </p:cNvPr>
          <p:cNvPicPr>
            <a:picLocks noChangeAspect="1"/>
          </p:cNvPicPr>
          <p:nvPr/>
        </p:nvPicPr>
        <p:blipFill rotWithShape="1">
          <a:blip r:embed="rId2"/>
          <a:srcRect l="20850" r="20647"/>
          <a:stretch/>
        </p:blipFill>
        <p:spPr>
          <a:xfrm>
            <a:off x="5977788" y="799352"/>
            <a:ext cx="5425410" cy="5259296"/>
          </a:xfrm>
          <a:prstGeom prst="rect">
            <a:avLst/>
          </a:prstGeom>
        </p:spPr>
      </p:pic>
    </p:spTree>
    <p:extLst>
      <p:ext uri="{BB962C8B-B14F-4D97-AF65-F5344CB8AC3E}">
        <p14:creationId xmlns:p14="http://schemas.microsoft.com/office/powerpoint/2010/main" val="1240071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BFC8862-14B9-CF44-A38C-4908422F316B}"/>
              </a:ext>
            </a:extLst>
          </p:cNvPr>
          <p:cNvSpPr>
            <a:spLocks noGrp="1"/>
          </p:cNvSpPr>
          <p:nvPr>
            <p:ph type="title"/>
          </p:nvPr>
        </p:nvSpPr>
        <p:spPr>
          <a:xfrm>
            <a:off x="589560" y="856180"/>
            <a:ext cx="4560584" cy="1128068"/>
          </a:xfrm>
        </p:spPr>
        <p:txBody>
          <a:bodyPr anchor="ctr">
            <a:normAutofit/>
          </a:bodyPr>
          <a:lstStyle/>
          <a:p>
            <a:r>
              <a:rPr lang="es-ES" sz="4000" dirty="0"/>
              <a:t>Cazadores de mitos</a:t>
            </a:r>
          </a:p>
        </p:txBody>
      </p:sp>
      <p:grpSp>
        <p:nvGrpSpPr>
          <p:cNvPr id="25" name="Group 2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6" name="Rectangle 2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72E881D3-E423-0048-8B8C-4A3B9B897DB9}"/>
              </a:ext>
            </a:extLst>
          </p:cNvPr>
          <p:cNvSpPr>
            <a:spLocks noGrp="1"/>
          </p:cNvSpPr>
          <p:nvPr>
            <p:ph idx="1"/>
          </p:nvPr>
        </p:nvSpPr>
        <p:spPr>
          <a:xfrm>
            <a:off x="590719" y="2330505"/>
            <a:ext cx="4559425" cy="3979585"/>
          </a:xfrm>
        </p:spPr>
        <p:txBody>
          <a:bodyPr anchor="ctr">
            <a:normAutofit/>
          </a:bodyPr>
          <a:lstStyle/>
          <a:p>
            <a:pPr marL="0" indent="0">
              <a:buNone/>
            </a:pPr>
            <a:r>
              <a:rPr lang="es-ES" sz="4000" dirty="0"/>
              <a:t>Manipulaciones.</a:t>
            </a:r>
          </a:p>
          <a:p>
            <a:pPr marL="0" indent="0">
              <a:buNone/>
            </a:pPr>
            <a:endParaRPr lang="es-ES" sz="2000" dirty="0"/>
          </a:p>
        </p:txBody>
      </p:sp>
      <p:sp>
        <p:nvSpPr>
          <p:cNvPr id="31" name="Rectangle 3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9F3C3700-298A-364B-A9CF-948B610A3A58}"/>
              </a:ext>
            </a:extLst>
          </p:cNvPr>
          <p:cNvPicPr>
            <a:picLocks noChangeAspect="1"/>
          </p:cNvPicPr>
          <p:nvPr/>
        </p:nvPicPr>
        <p:blipFill rotWithShape="1">
          <a:blip r:embed="rId2"/>
          <a:srcRect l="28420" r="14346" b="1"/>
          <a:stretch/>
        </p:blipFill>
        <p:spPr>
          <a:xfrm>
            <a:off x="5977788" y="799352"/>
            <a:ext cx="5425410" cy="5259296"/>
          </a:xfrm>
          <a:prstGeom prst="rect">
            <a:avLst/>
          </a:prstGeom>
        </p:spPr>
      </p:pic>
    </p:spTree>
    <p:extLst>
      <p:ext uri="{BB962C8B-B14F-4D97-AF65-F5344CB8AC3E}">
        <p14:creationId xmlns:p14="http://schemas.microsoft.com/office/powerpoint/2010/main" val="1314911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Texto&#10;&#10;Descripción generada automáticamente">
            <a:extLst>
              <a:ext uri="{FF2B5EF4-FFF2-40B4-BE49-F238E27FC236}">
                <a16:creationId xmlns:a16="http://schemas.microsoft.com/office/drawing/2014/main" id="{2504C938-BAC9-B042-8A65-97013BDA6B05}"/>
              </a:ext>
            </a:extLst>
          </p:cNvPr>
          <p:cNvPicPr>
            <a:picLocks noGrp="1" noChangeAspect="1"/>
          </p:cNvPicPr>
          <p:nvPr>
            <p:ph idx="1"/>
          </p:nvPr>
        </p:nvPicPr>
        <p:blipFill rotWithShape="1">
          <a:blip r:embed="rId2"/>
          <a:srcRect b="17788"/>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Tree>
    <p:extLst>
      <p:ext uri="{BB962C8B-B14F-4D97-AF65-F5344CB8AC3E}">
        <p14:creationId xmlns:p14="http://schemas.microsoft.com/office/powerpoint/2010/main" val="1400806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CA29108-66F0-1048-948D-5B35FD1FBA15}"/>
              </a:ext>
            </a:extLst>
          </p:cNvPr>
          <p:cNvSpPr>
            <a:spLocks noGrp="1"/>
          </p:cNvSpPr>
          <p:nvPr>
            <p:ph type="title"/>
          </p:nvPr>
        </p:nvSpPr>
        <p:spPr>
          <a:xfrm>
            <a:off x="793662" y="386930"/>
            <a:ext cx="10066122" cy="1298448"/>
          </a:xfrm>
        </p:spPr>
        <p:txBody>
          <a:bodyPr anchor="b">
            <a:normAutofit/>
          </a:bodyPr>
          <a:lstStyle/>
          <a:p>
            <a:r>
              <a:rPr lang="es-ES" sz="4800" dirty="0"/>
              <a:t>Nos hacemos preguntas</a:t>
            </a:r>
          </a:p>
        </p:txBody>
      </p:sp>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0AC21F04-9991-45B9-A201-41D635EA6A3F}"/>
              </a:ext>
            </a:extLst>
          </p:cNvPr>
          <p:cNvSpPr>
            <a:spLocks noGrp="1"/>
          </p:cNvSpPr>
          <p:nvPr>
            <p:ph idx="1"/>
          </p:nvPr>
        </p:nvSpPr>
        <p:spPr>
          <a:xfrm>
            <a:off x="793660" y="2599509"/>
            <a:ext cx="4160725" cy="3598989"/>
          </a:xfrm>
        </p:spPr>
        <p:txBody>
          <a:bodyPr anchor="ctr">
            <a:normAutofit/>
          </a:bodyPr>
          <a:lstStyle/>
          <a:p>
            <a:endParaRPr lang="en-US" sz="2000"/>
          </a:p>
        </p:txBody>
      </p:sp>
      <p:pic>
        <p:nvPicPr>
          <p:cNvPr id="5" name="Imagen 4">
            <a:extLst>
              <a:ext uri="{FF2B5EF4-FFF2-40B4-BE49-F238E27FC236}">
                <a16:creationId xmlns:a16="http://schemas.microsoft.com/office/drawing/2014/main" id="{80EE7958-68F6-604D-A068-061DEEC710CE}"/>
              </a:ext>
            </a:extLst>
          </p:cNvPr>
          <p:cNvPicPr>
            <a:picLocks noChangeAspect="1"/>
          </p:cNvPicPr>
          <p:nvPr/>
        </p:nvPicPr>
        <p:blipFill rotWithShape="1">
          <a:blip r:embed="rId2"/>
          <a:srcRect l="11740" r="12923" b="-2"/>
          <a:stretch/>
        </p:blipFill>
        <p:spPr>
          <a:xfrm>
            <a:off x="3999839" y="2559047"/>
            <a:ext cx="4160725" cy="3639451"/>
          </a:xfrm>
          <a:prstGeom prst="rect">
            <a:avLst/>
          </a:prstGeom>
        </p:spPr>
      </p:pic>
      <p:pic>
        <p:nvPicPr>
          <p:cNvPr id="4" name="Marcador de contenido 3">
            <a:extLst>
              <a:ext uri="{FF2B5EF4-FFF2-40B4-BE49-F238E27FC236}">
                <a16:creationId xmlns:a16="http://schemas.microsoft.com/office/drawing/2014/main" id="{7C3862B2-0B3F-9F45-A40D-41A952CDCBF8}"/>
              </a:ext>
            </a:extLst>
          </p:cNvPr>
          <p:cNvPicPr>
            <a:picLocks noChangeAspect="1"/>
          </p:cNvPicPr>
          <p:nvPr/>
        </p:nvPicPr>
        <p:blipFill rotWithShape="1">
          <a:blip r:embed="rId3"/>
          <a:srcRect l="26876" r="26734" b="1"/>
          <a:stretch/>
        </p:blipFill>
        <p:spPr>
          <a:xfrm>
            <a:off x="7840494" y="2559047"/>
            <a:ext cx="3315742" cy="3639451"/>
          </a:xfrm>
          <a:prstGeom prst="rect">
            <a:avLst/>
          </a:prstGeom>
        </p:spPr>
      </p:pic>
      <p:sp>
        <p:nvSpPr>
          <p:cNvPr id="18" name="Rectangle 1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509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8F799DE-DB62-C240-8D1A-A2B6661D2F84}"/>
              </a:ext>
            </a:extLst>
          </p:cNvPr>
          <p:cNvSpPr>
            <a:spLocks noGrp="1"/>
          </p:cNvSpPr>
          <p:nvPr>
            <p:ph type="title"/>
          </p:nvPr>
        </p:nvSpPr>
        <p:spPr>
          <a:xfrm>
            <a:off x="793662" y="386930"/>
            <a:ext cx="10066122" cy="1298448"/>
          </a:xfrm>
        </p:spPr>
        <p:txBody>
          <a:bodyPr anchor="b">
            <a:normAutofit/>
          </a:bodyPr>
          <a:lstStyle/>
          <a:p>
            <a:endParaRPr lang="es-ES" sz="4800" dirty="0"/>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EDBD9481-795C-6F4C-A3DD-6708B76BDB82}"/>
              </a:ext>
            </a:extLst>
          </p:cNvPr>
          <p:cNvSpPr>
            <a:spLocks noGrp="1"/>
          </p:cNvSpPr>
          <p:nvPr>
            <p:ph idx="1"/>
          </p:nvPr>
        </p:nvSpPr>
        <p:spPr>
          <a:xfrm>
            <a:off x="793661" y="2599509"/>
            <a:ext cx="4530898" cy="3639450"/>
          </a:xfrm>
        </p:spPr>
        <p:txBody>
          <a:bodyPr anchor="ctr">
            <a:normAutofit lnSpcReduction="10000"/>
          </a:bodyPr>
          <a:lstStyle/>
          <a:p>
            <a:pPr marL="0" indent="0" algn="ctr">
              <a:buNone/>
            </a:pPr>
            <a:r>
              <a:rPr lang="es-ES" sz="2000" b="1" dirty="0"/>
              <a:t>INTRIGA</a:t>
            </a:r>
          </a:p>
          <a:p>
            <a:pPr marL="0" indent="0" algn="ctr">
              <a:buNone/>
            </a:pPr>
            <a:r>
              <a:rPr lang="es-ES" sz="2000" b="1" dirty="0"/>
              <a:t>PERMITE LA EQUIVOCACIÓN</a:t>
            </a:r>
          </a:p>
          <a:p>
            <a:pPr marL="0" indent="0" algn="ctr">
              <a:buNone/>
            </a:pPr>
            <a:endParaRPr lang="es-ES" sz="2000" b="1" dirty="0"/>
          </a:p>
          <a:p>
            <a:pPr marL="0" indent="0" algn="ctr">
              <a:buNone/>
            </a:pPr>
            <a:r>
              <a:rPr lang="es-ES" sz="2000" b="1" dirty="0"/>
              <a:t>NO ES INTUITIVA</a:t>
            </a:r>
          </a:p>
          <a:p>
            <a:pPr marL="0" indent="0" algn="ctr">
              <a:buNone/>
            </a:pPr>
            <a:endParaRPr lang="es-ES" sz="2000" b="1" dirty="0"/>
          </a:p>
          <a:p>
            <a:pPr marL="0" indent="0" algn="ctr">
              <a:buNone/>
            </a:pPr>
            <a:endParaRPr lang="es-ES" sz="2000" b="1" dirty="0"/>
          </a:p>
          <a:p>
            <a:pPr marL="0" indent="0" algn="ctr">
              <a:buNone/>
            </a:pPr>
            <a:endParaRPr lang="es-ES" sz="2000" b="1" dirty="0"/>
          </a:p>
          <a:p>
            <a:pPr marL="0" indent="0" algn="ctr">
              <a:buNone/>
            </a:pPr>
            <a:r>
              <a:rPr lang="es-ES" sz="6600" b="1" dirty="0"/>
              <a:t>SORPRESA</a:t>
            </a:r>
          </a:p>
        </p:txBody>
      </p:sp>
      <p:pic>
        <p:nvPicPr>
          <p:cNvPr id="4" name="Imagen 3" descr="Mujer sonriendo con lentes&#10;&#10;Descripción generada automáticamente">
            <a:extLst>
              <a:ext uri="{FF2B5EF4-FFF2-40B4-BE49-F238E27FC236}">
                <a16:creationId xmlns:a16="http://schemas.microsoft.com/office/drawing/2014/main" id="{63D37CD6-A3F5-AC45-9D36-58D62D8EB712}"/>
              </a:ext>
            </a:extLst>
          </p:cNvPr>
          <p:cNvPicPr>
            <a:picLocks noChangeAspect="1"/>
          </p:cNvPicPr>
          <p:nvPr/>
        </p:nvPicPr>
        <p:blipFill rotWithShape="1">
          <a:blip r:embed="rId2"/>
          <a:srcRect l="13148" r="11839" b="2"/>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627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569739-9E7E-A945-9F18-9F3B05FF17E8}"/>
              </a:ext>
            </a:extLst>
          </p:cNvPr>
          <p:cNvSpPr>
            <a:spLocks noGrp="1"/>
          </p:cNvSpPr>
          <p:nvPr>
            <p:ph type="title"/>
          </p:nvPr>
        </p:nvSpPr>
        <p:spPr/>
        <p:txBody>
          <a:bodyPr/>
          <a:lstStyle/>
          <a:p>
            <a:pPr algn="ctr"/>
            <a:r>
              <a:rPr lang="es-ES" dirty="0"/>
              <a:t>DIVERSIÓN-SORPRESA</a:t>
            </a:r>
          </a:p>
        </p:txBody>
      </p:sp>
      <p:sp>
        <p:nvSpPr>
          <p:cNvPr id="3" name="Marcador de contenido 2">
            <a:extLst>
              <a:ext uri="{FF2B5EF4-FFF2-40B4-BE49-F238E27FC236}">
                <a16:creationId xmlns:a16="http://schemas.microsoft.com/office/drawing/2014/main" id="{BD88FCE4-9B95-6543-A6D0-C3ACBB7963A7}"/>
              </a:ext>
            </a:extLst>
          </p:cNvPr>
          <p:cNvSpPr>
            <a:spLocks noGrp="1"/>
          </p:cNvSpPr>
          <p:nvPr>
            <p:ph idx="1"/>
          </p:nvPr>
        </p:nvSpPr>
        <p:spPr/>
        <p:txBody>
          <a:bodyPr>
            <a:normAutofit fontScale="92500" lnSpcReduction="10000"/>
          </a:bodyPr>
          <a:lstStyle/>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lgn="ctr">
              <a:buNone/>
            </a:pPr>
            <a:r>
              <a:rPr lang="es-ES" sz="6000" b="1" dirty="0"/>
              <a:t>REFLEXIÓN</a:t>
            </a:r>
          </a:p>
          <a:p>
            <a:pPr marL="0" indent="0">
              <a:buNone/>
            </a:pPr>
            <a:endParaRPr lang="es-ES" sz="6000" b="1" dirty="0"/>
          </a:p>
          <a:p>
            <a:pPr marL="0" indent="0" algn="ctr">
              <a:buNone/>
            </a:pPr>
            <a:r>
              <a:rPr lang="es-ES" sz="6000" b="1" dirty="0"/>
              <a:t>CONOCIMIENTO</a:t>
            </a:r>
          </a:p>
        </p:txBody>
      </p:sp>
      <p:sp>
        <p:nvSpPr>
          <p:cNvPr id="4" name="Flecha abajo 3">
            <a:extLst>
              <a:ext uri="{FF2B5EF4-FFF2-40B4-BE49-F238E27FC236}">
                <a16:creationId xmlns:a16="http://schemas.microsoft.com/office/drawing/2014/main" id="{1FC75B90-4CA7-3649-8417-9C479D9BC7A9}"/>
              </a:ext>
            </a:extLst>
          </p:cNvPr>
          <p:cNvSpPr/>
          <p:nvPr/>
        </p:nvSpPr>
        <p:spPr>
          <a:xfrm>
            <a:off x="5853684" y="202955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75213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6BD07BE3-320E-BB46-BD74-190A4DA0B819}"/>
              </a:ext>
            </a:extLst>
          </p:cNvPr>
          <p:cNvSpPr>
            <a:spLocks noGrp="1"/>
          </p:cNvSpPr>
          <p:nvPr>
            <p:ph type="title"/>
          </p:nvPr>
        </p:nvSpPr>
        <p:spPr>
          <a:xfrm>
            <a:off x="8842248" y="1481328"/>
            <a:ext cx="2926080" cy="2468880"/>
          </a:xfrm>
        </p:spPr>
        <p:txBody>
          <a:bodyPr vert="horz" lIns="91440" tIns="45720" rIns="91440" bIns="45720" rtlCol="0" anchor="b">
            <a:normAutofit/>
          </a:bodyPr>
          <a:lstStyle/>
          <a:p>
            <a:endParaRPr lang="en-US" sz="4000"/>
          </a:p>
        </p:txBody>
      </p:sp>
      <p:sp>
        <p:nvSpPr>
          <p:cNvPr id="3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Marcador de contenido 4" descr="Diagrama&#10;&#10;Descripción generada automáticamente">
            <a:extLst>
              <a:ext uri="{FF2B5EF4-FFF2-40B4-BE49-F238E27FC236}">
                <a16:creationId xmlns:a16="http://schemas.microsoft.com/office/drawing/2014/main" id="{1604A73A-C424-7D4F-B662-14491D020058}"/>
              </a:ext>
            </a:extLst>
          </p:cNvPr>
          <p:cNvPicPr>
            <a:picLocks noGrp="1" noChangeAspect="1"/>
          </p:cNvPicPr>
          <p:nvPr>
            <p:ph idx="1"/>
          </p:nvPr>
        </p:nvPicPr>
        <p:blipFill rotWithShape="1">
          <a:blip r:embed="rId2"/>
          <a:srcRect r="1" b="7911"/>
          <a:stretch/>
        </p:blipFill>
        <p:spPr>
          <a:xfrm>
            <a:off x="715851" y="532771"/>
            <a:ext cx="9304973" cy="6405252"/>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19" name="Imagen 18">
            <a:extLst>
              <a:ext uri="{FF2B5EF4-FFF2-40B4-BE49-F238E27FC236}">
                <a16:creationId xmlns:a16="http://schemas.microsoft.com/office/drawing/2014/main" id="{0ED300BC-5205-E649-A1F4-A70908DB61B4}"/>
              </a:ext>
            </a:extLst>
          </p:cNvPr>
          <p:cNvPicPr>
            <a:picLocks noChangeAspect="1"/>
          </p:cNvPicPr>
          <p:nvPr/>
        </p:nvPicPr>
        <p:blipFill rotWithShape="1">
          <a:blip r:embed="rId3"/>
          <a:srcRect l="11740" r="12923" b="-2"/>
          <a:stretch/>
        </p:blipFill>
        <p:spPr>
          <a:xfrm>
            <a:off x="9549907" y="849888"/>
            <a:ext cx="2629947" cy="2300456"/>
          </a:xfrm>
          <a:prstGeom prst="rect">
            <a:avLst/>
          </a:prstGeom>
        </p:spPr>
      </p:pic>
    </p:spTree>
    <p:extLst>
      <p:ext uri="{BB962C8B-B14F-4D97-AF65-F5344CB8AC3E}">
        <p14:creationId xmlns:p14="http://schemas.microsoft.com/office/powerpoint/2010/main" val="2346214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sz="half" idx="1"/>
          </p:nvPr>
        </p:nvSpPr>
        <p:spPr>
          <a:xfrm>
            <a:off x="1295467" y="1174637"/>
            <a:ext cx="6528725" cy="5555889"/>
          </a:xfrm>
          <a:ln>
            <a:solidFill>
              <a:schemeClr val="tx1"/>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s-ES_tradnl" dirty="0"/>
          </a:p>
        </p:txBody>
      </p:sp>
      <p:sp>
        <p:nvSpPr>
          <p:cNvPr id="3" name="Marcador de imagen 2"/>
          <p:cNvSpPr>
            <a:spLocks noGrp="1"/>
          </p:cNvSpPr>
          <p:nvPr>
            <p:ph type="pic" idx="13"/>
          </p:nvPr>
        </p:nvSpPr>
        <p:spPr>
          <a:xfrm>
            <a:off x="8016213" y="1268760"/>
            <a:ext cx="3840427" cy="5555550"/>
          </a:xfrm>
        </p:spPr>
      </p:sp>
      <p:sp>
        <p:nvSpPr>
          <p:cNvPr id="5" name="Marcador de contenido 4"/>
          <p:cNvSpPr>
            <a:spLocks noGrp="1"/>
          </p:cNvSpPr>
          <p:nvPr>
            <p:ph sz="quarter" idx="10"/>
          </p:nvPr>
        </p:nvSpPr>
        <p:spPr>
          <a:xfrm>
            <a:off x="3236360" y="339047"/>
            <a:ext cx="5352836" cy="462337"/>
          </a:xfrm>
          <a:solidFill>
            <a:schemeClr val="accent1">
              <a:lumMod val="60000"/>
              <a:lumOff val="40000"/>
            </a:schemeClr>
          </a:solidFill>
          <a:ln w="12700">
            <a:solidFill>
              <a:schemeClr val="tx1"/>
            </a:solidFill>
          </a:ln>
        </p:spPr>
        <p:txBody>
          <a:bodyPr>
            <a:normAutofit/>
          </a:bodyPr>
          <a:lstStyle/>
          <a:p>
            <a:pPr algn="ctr"/>
            <a:r>
              <a:rPr lang="es-ES_tradnl" sz="2400" dirty="0"/>
              <a:t>PROGRAMACI</a:t>
            </a:r>
            <a:r>
              <a:rPr lang="es-ES" sz="2400" dirty="0"/>
              <a:t>ÓN DE LA ASIGNATURA</a:t>
            </a:r>
            <a:endParaRPr lang="es-ES_tradnl" sz="2400" dirty="0"/>
          </a:p>
        </p:txBody>
      </p:sp>
      <p:pic>
        <p:nvPicPr>
          <p:cNvPr id="6" name="Imagen 5"/>
          <p:cNvPicPr>
            <a:picLocks noChangeAspect="1"/>
          </p:cNvPicPr>
          <p:nvPr/>
        </p:nvPicPr>
        <p:blipFill>
          <a:blip r:embed="rId2"/>
          <a:stretch>
            <a:fillRect/>
          </a:stretch>
        </p:blipFill>
        <p:spPr>
          <a:xfrm>
            <a:off x="0" y="6237"/>
            <a:ext cx="1371600" cy="1168400"/>
          </a:xfrm>
          <a:prstGeom prst="rect">
            <a:avLst/>
          </a:prstGeom>
          <a:ln>
            <a:solidFill>
              <a:schemeClr val="tx1"/>
            </a:solidFill>
          </a:ln>
        </p:spPr>
      </p:pic>
      <p:sp>
        <p:nvSpPr>
          <p:cNvPr id="8" name="Text Box 8"/>
          <p:cNvSpPr txBox="1">
            <a:spLocks noChangeArrowheads="1"/>
          </p:cNvSpPr>
          <p:nvPr/>
        </p:nvSpPr>
        <p:spPr bwMode="auto">
          <a:xfrm>
            <a:off x="1292835" y="3197774"/>
            <a:ext cx="1303498" cy="338554"/>
          </a:xfrm>
          <a:prstGeom prst="rect">
            <a:avLst/>
          </a:prstGeom>
          <a:solidFill>
            <a:schemeClr val="accent1"/>
          </a:solidFill>
          <a:ln w="12700">
            <a:solidFill>
              <a:schemeClr val="tx1"/>
            </a:solidFill>
            <a:miter lim="800000"/>
            <a:headEnd/>
            <a:tailEnd/>
          </a:ln>
        </p:spPr>
        <p:txBody>
          <a:bodyPr wrap="non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1600" dirty="0">
                <a:latin typeface="+mn-lt"/>
              </a:rPr>
              <a:t>CONTENIDOS</a:t>
            </a:r>
          </a:p>
        </p:txBody>
      </p:sp>
      <p:sp>
        <p:nvSpPr>
          <p:cNvPr id="9" name="Text Box 11"/>
          <p:cNvSpPr txBox="1">
            <a:spLocks noChangeArrowheads="1"/>
          </p:cNvSpPr>
          <p:nvPr/>
        </p:nvSpPr>
        <p:spPr bwMode="auto">
          <a:xfrm>
            <a:off x="1308958" y="1540469"/>
            <a:ext cx="6515234" cy="1600438"/>
          </a:xfrm>
          <a:prstGeom prst="rect">
            <a:avLst/>
          </a:prstGeom>
          <a:solidFill>
            <a:schemeClr val="accent6">
              <a:lumMod val="40000"/>
              <a:lumOff val="60000"/>
            </a:schemeClr>
          </a:solidFill>
          <a:ln w="12700">
            <a:solidFill>
              <a:schemeClr val="tx1"/>
            </a:solidFill>
            <a:miter lim="800000"/>
            <a:headEnd/>
            <a:tailEnd/>
          </a:ln>
        </p:spPr>
        <p:txBody>
          <a:bodyPr wrap="squar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r>
              <a:rPr lang="es-ES" altLang="es-ES_tradnl" sz="1400" dirty="0">
                <a:latin typeface="+mn-lt"/>
              </a:rPr>
              <a:t>L.O.M.C.E</a:t>
            </a:r>
          </a:p>
          <a:p>
            <a:pPr eaLnBrk="1" hangingPunct="1"/>
            <a:r>
              <a:rPr lang="es-ES" altLang="es-ES_tradnl" sz="1400" dirty="0">
                <a:latin typeface="+mn-lt"/>
              </a:rPr>
              <a:t>DC   54/2014,  10 de julio de 2014 por el que se establece el Currículo de la Educación primaria en la comunidad autónoma de Castilla-La Mancha. </a:t>
            </a:r>
          </a:p>
          <a:p>
            <a:pPr eaLnBrk="1" hangingPunct="1"/>
            <a:r>
              <a:rPr lang="es-ES" altLang="es-ES_tradnl" sz="1400" dirty="0">
                <a:latin typeface="+mn-lt"/>
              </a:rPr>
              <a:t>Ordenes 5 /8/2014 y 27/7/2015 por la que se regulan y corrigen errores d organización y la evaluación en la Educación Primaria en la Comunidad de Castilla-La Mancha.</a:t>
            </a:r>
          </a:p>
          <a:p>
            <a:pPr eaLnBrk="1" hangingPunct="1"/>
            <a:r>
              <a:rPr lang="es-ES" altLang="es-ES_tradnl" sz="1400" dirty="0">
                <a:latin typeface="+mn-lt"/>
              </a:rPr>
              <a:t>DC 67/2007  de 29-5-2007 establece y ordena el currículo del segundo ciclo de la E.I</a:t>
            </a:r>
          </a:p>
          <a:p>
            <a:pPr eaLnBrk="1" hangingPunct="1"/>
            <a:r>
              <a:rPr lang="es-ES" altLang="es-ES_tradnl" sz="1400" dirty="0">
                <a:latin typeface="+mn-lt"/>
              </a:rPr>
              <a:t>DC 88/2009 de 7 de julio determina los contenidos educativos del primer ciclo de la E.I</a:t>
            </a:r>
          </a:p>
        </p:txBody>
      </p:sp>
      <p:sp>
        <p:nvSpPr>
          <p:cNvPr id="10" name="Text Box 12"/>
          <p:cNvSpPr txBox="1">
            <a:spLocks noChangeArrowheads="1"/>
          </p:cNvSpPr>
          <p:nvPr/>
        </p:nvSpPr>
        <p:spPr bwMode="auto">
          <a:xfrm>
            <a:off x="1308959" y="3540413"/>
            <a:ext cx="6515234" cy="1046440"/>
          </a:xfrm>
          <a:prstGeom prst="rect">
            <a:avLst/>
          </a:prstGeom>
          <a:solidFill>
            <a:schemeClr val="accent6">
              <a:lumMod val="40000"/>
              <a:lumOff val="60000"/>
            </a:schemeClr>
          </a:solidFill>
          <a:ln w="9525">
            <a:solidFill>
              <a:schemeClr val="tx1"/>
            </a:solidFill>
            <a:miter lim="800000"/>
            <a:headEnd/>
            <a:tailEnd/>
          </a:ln>
        </p:spPr>
        <p:txBody>
          <a:bodyPr wrap="squar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r>
              <a:rPr lang="es-ES_tradnl" sz="1400" dirty="0"/>
              <a:t>CONTENIDOS BLOQUES</a:t>
            </a:r>
          </a:p>
          <a:p>
            <a:r>
              <a:rPr lang="es-ES_tradnl" sz="1200" dirty="0"/>
              <a:t>1 Las ciencias experimentales en Infantil y primaria</a:t>
            </a:r>
          </a:p>
          <a:p>
            <a:r>
              <a:rPr lang="es-ES_tradnl" sz="1200" dirty="0"/>
              <a:t>2 integración curricular de las </a:t>
            </a:r>
            <a:r>
              <a:rPr lang="es-ES_tradnl" sz="1200" dirty="0" err="1"/>
              <a:t>TICs</a:t>
            </a:r>
            <a:r>
              <a:rPr lang="es-ES_tradnl" sz="1200" dirty="0"/>
              <a:t> en Infantil y Primaria</a:t>
            </a:r>
          </a:p>
          <a:p>
            <a:r>
              <a:rPr lang="es-ES_tradnl" sz="1200" dirty="0"/>
              <a:t>3 Diseño y elaboración de programaciones y recursos tecnológicos para Ciencias.</a:t>
            </a:r>
          </a:p>
          <a:p>
            <a:r>
              <a:rPr lang="es-ES_tradnl" sz="1200" dirty="0"/>
              <a:t>4 S</a:t>
            </a:r>
            <a:r>
              <a:rPr lang="es-ES" sz="1200" dirty="0"/>
              <a:t>elección y adecuación de contenidos a las etapas de infantil y primaria</a:t>
            </a:r>
            <a:endParaRPr lang="es-ES_tradnl" sz="1200" dirty="0"/>
          </a:p>
        </p:txBody>
      </p:sp>
      <p:sp>
        <p:nvSpPr>
          <p:cNvPr id="11" name="Text Box 4"/>
          <p:cNvSpPr txBox="1">
            <a:spLocks noChangeArrowheads="1"/>
          </p:cNvSpPr>
          <p:nvPr/>
        </p:nvSpPr>
        <p:spPr bwMode="auto">
          <a:xfrm flipH="1">
            <a:off x="8016205" y="1641231"/>
            <a:ext cx="4175793" cy="2769989"/>
          </a:xfrm>
          <a:prstGeom prst="rect">
            <a:avLst/>
          </a:prstGeom>
          <a:solidFill>
            <a:schemeClr val="accent6">
              <a:lumMod val="40000"/>
              <a:lumOff val="60000"/>
            </a:schemeClr>
          </a:solidFill>
          <a:ln w="9525">
            <a:solidFill>
              <a:schemeClr val="tx1"/>
            </a:solidFill>
            <a:miter lim="800000"/>
            <a:headEnd/>
            <a:tailEnd/>
          </a:ln>
        </p:spPr>
        <p:txBody>
          <a:bodyPr wrap="squar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eaLnBrk="1" hangingPunct="1"/>
            <a:endParaRPr lang="es-ES" altLang="es-ES_tradnl" sz="1600" u="sng" dirty="0">
              <a:latin typeface="+mn-lt"/>
            </a:endParaRPr>
          </a:p>
          <a:p>
            <a:r>
              <a:rPr lang="es-ES_tradnl" sz="1100" b="1" dirty="0">
                <a:solidFill>
                  <a:prstClr val="black"/>
                </a:solidFill>
              </a:rPr>
              <a:t>Sistema de evaluación	   </a:t>
            </a:r>
            <a:r>
              <a:rPr lang="es-ES_tradnl" sz="1100" b="1" dirty="0" err="1">
                <a:solidFill>
                  <a:prstClr val="black"/>
                </a:solidFill>
              </a:rPr>
              <a:t>Estud</a:t>
            </a:r>
            <a:r>
              <a:rPr lang="es-ES_tradnl" sz="1100" b="1" dirty="0">
                <a:solidFill>
                  <a:prstClr val="black"/>
                </a:solidFill>
              </a:rPr>
              <a:t>. pres.   </a:t>
            </a:r>
          </a:p>
          <a:p>
            <a:r>
              <a:rPr lang="es-ES_tradnl" sz="900" dirty="0">
                <a:solidFill>
                  <a:prstClr val="black"/>
                </a:solidFill>
              </a:rPr>
              <a:t>Realización de actividades </a:t>
            </a:r>
          </a:p>
          <a:p>
            <a:r>
              <a:rPr lang="es-ES_tradnl" sz="900" dirty="0">
                <a:solidFill>
                  <a:prstClr val="black"/>
                </a:solidFill>
              </a:rPr>
              <a:t>en aulas de ordenadores ( compartir, blog)</a:t>
            </a:r>
          </a:p>
          <a:p>
            <a:r>
              <a:rPr lang="es-ES_tradnl" sz="900" dirty="0">
                <a:solidFill>
                  <a:prstClr val="black"/>
                </a:solidFill>
              </a:rPr>
              <a:t>As</a:t>
            </a:r>
            <a:r>
              <a:rPr lang="es-ES" sz="900" dirty="0">
                <a:solidFill>
                  <a:prstClr val="black"/>
                </a:solidFill>
              </a:rPr>
              <a:t>í como diferentes prácticas con soporte digital</a:t>
            </a:r>
            <a:r>
              <a:rPr lang="es-ES_tradnl" sz="900" dirty="0">
                <a:solidFill>
                  <a:prstClr val="black"/>
                </a:solidFill>
              </a:rPr>
              <a:t>   </a:t>
            </a:r>
            <a:r>
              <a:rPr lang="es-ES_tradnl" sz="1000" dirty="0">
                <a:solidFill>
                  <a:prstClr val="black"/>
                </a:solidFill>
              </a:rPr>
              <a:t>60.00%</a:t>
            </a:r>
          </a:p>
          <a:p>
            <a:r>
              <a:rPr lang="pt-BR" sz="900" dirty="0" err="1">
                <a:solidFill>
                  <a:prstClr val="black"/>
                </a:solidFill>
              </a:rPr>
              <a:t>Portafolio</a:t>
            </a:r>
            <a:r>
              <a:rPr lang="pt-BR" sz="1000" dirty="0">
                <a:solidFill>
                  <a:prstClr val="black"/>
                </a:solidFill>
              </a:rPr>
              <a:t>	                                             20.00%</a:t>
            </a:r>
          </a:p>
          <a:p>
            <a:r>
              <a:rPr lang="pt-BR" sz="900" dirty="0">
                <a:solidFill>
                  <a:prstClr val="black"/>
                </a:solidFill>
              </a:rPr>
              <a:t>V</a:t>
            </a:r>
            <a:r>
              <a:rPr lang="es-ES" sz="900" dirty="0" err="1">
                <a:solidFill>
                  <a:prstClr val="black"/>
                </a:solidFill>
              </a:rPr>
              <a:t>ídeo</a:t>
            </a:r>
            <a:r>
              <a:rPr lang="es-ES" sz="900" dirty="0">
                <a:solidFill>
                  <a:prstClr val="black"/>
                </a:solidFill>
              </a:rPr>
              <a:t> científico                                               	</a:t>
            </a:r>
            <a:r>
              <a:rPr lang="es-ES" sz="1000" dirty="0">
                <a:solidFill>
                  <a:prstClr val="black"/>
                </a:solidFill>
              </a:rPr>
              <a:t>    20,00%</a:t>
            </a:r>
            <a:endParaRPr lang="pt-BR" sz="1000" dirty="0">
              <a:solidFill>
                <a:prstClr val="black"/>
              </a:solidFill>
            </a:endParaRPr>
          </a:p>
          <a:p>
            <a:endParaRPr lang="pt-BR" sz="1000" dirty="0">
              <a:solidFill>
                <a:prstClr val="black"/>
              </a:solidFill>
            </a:endParaRPr>
          </a:p>
          <a:p>
            <a:r>
              <a:rPr lang="hr-HR" sz="1000" b="1" dirty="0">
                <a:solidFill>
                  <a:prstClr val="black"/>
                </a:solidFill>
              </a:rPr>
              <a:t>Total:                                                          100.00%                                     </a:t>
            </a:r>
            <a:r>
              <a:rPr lang="es-ES" altLang="es-ES_tradnl" sz="1000" dirty="0">
                <a:latin typeface="+mn-lt"/>
              </a:rPr>
              <a:t>Otras consideraciones del programa de la asignatura dado a los alumnos.</a:t>
            </a:r>
          </a:p>
          <a:p>
            <a:pPr eaLnBrk="1" hangingPunct="1"/>
            <a:endParaRPr lang="es-ES" altLang="es-ES_tradnl" sz="1600" dirty="0">
              <a:latin typeface="+mn-lt"/>
            </a:endParaRPr>
          </a:p>
          <a:p>
            <a:pPr eaLnBrk="1" hangingPunct="1"/>
            <a:endParaRPr lang="es-ES" altLang="es-ES_tradnl" sz="1600" dirty="0">
              <a:latin typeface="+mn-lt"/>
            </a:endParaRPr>
          </a:p>
          <a:p>
            <a:pPr eaLnBrk="1" hangingPunct="1"/>
            <a:endParaRPr lang="es-ES" altLang="es-ES_tradnl" sz="1600" dirty="0">
              <a:latin typeface="+mn-lt"/>
            </a:endParaRPr>
          </a:p>
          <a:p>
            <a:pPr eaLnBrk="1" hangingPunct="1"/>
            <a:endParaRPr lang="es-ES" altLang="es-ES_tradnl" sz="1600" dirty="0">
              <a:latin typeface="+mn-lt"/>
            </a:endParaRPr>
          </a:p>
        </p:txBody>
      </p:sp>
      <p:sp>
        <p:nvSpPr>
          <p:cNvPr id="12" name="CuadroTexto 11"/>
          <p:cNvSpPr txBox="1"/>
          <p:nvPr/>
        </p:nvSpPr>
        <p:spPr>
          <a:xfrm>
            <a:off x="8065478" y="1289539"/>
            <a:ext cx="2569229" cy="338554"/>
          </a:xfrm>
          <a:prstGeom prst="rect">
            <a:avLst/>
          </a:prstGeom>
          <a:solidFill>
            <a:schemeClr val="accent1">
              <a:lumMod val="60000"/>
              <a:lumOff val="40000"/>
            </a:schemeClr>
          </a:solidFill>
        </p:spPr>
        <p:txBody>
          <a:bodyPr wrap="none" rtlCol="0">
            <a:spAutoFit/>
          </a:bodyPr>
          <a:lstStyle/>
          <a:p>
            <a:r>
              <a:rPr lang="es-ES_tradnl" sz="1600" dirty="0"/>
              <a:t>EVALUACI</a:t>
            </a:r>
            <a:r>
              <a:rPr lang="es-ES" sz="1600" dirty="0"/>
              <a:t>ÓN Y ACTIVIDADES</a:t>
            </a:r>
            <a:endParaRPr lang="es-ES_tradnl" sz="1600" dirty="0"/>
          </a:p>
        </p:txBody>
      </p:sp>
      <p:pic>
        <p:nvPicPr>
          <p:cNvPr id="13" name="Imagen 12"/>
          <p:cNvPicPr>
            <a:picLocks noChangeAspect="1"/>
          </p:cNvPicPr>
          <p:nvPr/>
        </p:nvPicPr>
        <p:blipFill>
          <a:blip r:embed="rId3"/>
          <a:stretch>
            <a:fillRect/>
          </a:stretch>
        </p:blipFill>
        <p:spPr>
          <a:xfrm>
            <a:off x="8016206" y="3949554"/>
            <a:ext cx="3840431" cy="2874755"/>
          </a:xfrm>
          <a:prstGeom prst="rect">
            <a:avLst/>
          </a:prstGeom>
        </p:spPr>
      </p:pic>
      <p:sp>
        <p:nvSpPr>
          <p:cNvPr id="15" name="CuadroTexto 14"/>
          <p:cNvSpPr txBox="1"/>
          <p:nvPr/>
        </p:nvSpPr>
        <p:spPr>
          <a:xfrm>
            <a:off x="1301265" y="1173624"/>
            <a:ext cx="2338012" cy="369332"/>
          </a:xfrm>
          <a:prstGeom prst="rect">
            <a:avLst/>
          </a:prstGeom>
          <a:solidFill>
            <a:schemeClr val="accent1">
              <a:lumMod val="60000"/>
              <a:lumOff val="40000"/>
            </a:schemeClr>
          </a:solidFill>
        </p:spPr>
        <p:txBody>
          <a:bodyPr wrap="none" rtlCol="0">
            <a:spAutoFit/>
          </a:bodyPr>
          <a:lstStyle/>
          <a:p>
            <a:pPr lvl="0">
              <a:defRPr/>
            </a:pPr>
            <a:r>
              <a:rPr lang="es-ES_tradnl" dirty="0"/>
              <a:t>ASPECTOS DID</a:t>
            </a:r>
            <a:r>
              <a:rPr lang="es-ES" dirty="0"/>
              <a:t>ÁCTICOS</a:t>
            </a:r>
            <a:endParaRPr lang="es-ES_tradnl" dirty="0"/>
          </a:p>
        </p:txBody>
      </p:sp>
      <p:sp>
        <p:nvSpPr>
          <p:cNvPr id="4" name="CuadroTexto 3"/>
          <p:cNvSpPr txBox="1"/>
          <p:nvPr/>
        </p:nvSpPr>
        <p:spPr>
          <a:xfrm>
            <a:off x="1304815" y="4592548"/>
            <a:ext cx="2782428" cy="369332"/>
          </a:xfrm>
          <a:prstGeom prst="rect">
            <a:avLst/>
          </a:prstGeom>
          <a:solidFill>
            <a:schemeClr val="accent1">
              <a:lumMod val="40000"/>
              <a:lumOff val="60000"/>
            </a:schemeClr>
          </a:solidFill>
          <a:ln>
            <a:solidFill>
              <a:schemeClr val="tx1"/>
            </a:solidFill>
          </a:ln>
        </p:spPr>
        <p:txBody>
          <a:bodyPr wrap="none" rtlCol="0">
            <a:spAutoFit/>
          </a:bodyPr>
          <a:lstStyle/>
          <a:p>
            <a:r>
              <a:rPr lang="es-ES_tradnl" dirty="0"/>
              <a:t>CRITERIOS DE EVALUACI</a:t>
            </a:r>
            <a:r>
              <a:rPr lang="es-ES" dirty="0"/>
              <a:t>ÓN</a:t>
            </a:r>
            <a:endParaRPr lang="es-ES_tradnl" dirty="0"/>
          </a:p>
        </p:txBody>
      </p:sp>
      <p:sp>
        <p:nvSpPr>
          <p:cNvPr id="7" name="CuadroTexto 6"/>
          <p:cNvSpPr txBox="1"/>
          <p:nvPr/>
        </p:nvSpPr>
        <p:spPr>
          <a:xfrm>
            <a:off x="1315091" y="4964701"/>
            <a:ext cx="6518450" cy="1815882"/>
          </a:xfrm>
          <a:prstGeom prst="rect">
            <a:avLst/>
          </a:prstGeom>
          <a:solidFill>
            <a:schemeClr val="accent6">
              <a:lumMod val="40000"/>
              <a:lumOff val="60000"/>
            </a:schemeClr>
          </a:solidFill>
        </p:spPr>
        <p:txBody>
          <a:bodyPr wrap="square" rtlCol="0">
            <a:spAutoFit/>
          </a:bodyPr>
          <a:lstStyle/>
          <a:p>
            <a:r>
              <a:rPr lang="es-ES_tradnl" sz="1400" dirty="0"/>
              <a:t>-Emplea adecuadamente los contenidos básicos del currículo de E. Infantil o Primaria en relación Medio Natural, Social y Cultural.</a:t>
            </a:r>
          </a:p>
          <a:p>
            <a:r>
              <a:rPr lang="es-ES_tradnl" sz="1400" dirty="0"/>
              <a:t>-Utiliza las TIC como recurso didáctico </a:t>
            </a:r>
            <a:r>
              <a:rPr lang="es-ES_tradnl" sz="1400" dirty="0" err="1"/>
              <a:t>seg</a:t>
            </a:r>
            <a:r>
              <a:rPr lang="es-ES" sz="1400" dirty="0" err="1"/>
              <a:t>ún</a:t>
            </a:r>
            <a:r>
              <a:rPr lang="es-ES_tradnl" sz="1400" dirty="0"/>
              <a:t> las posibilidades que ofrecen el medio</a:t>
            </a:r>
          </a:p>
          <a:p>
            <a:r>
              <a:rPr lang="es-ES_tradnl" sz="1400" dirty="0"/>
              <a:t>natural, social y cultural de forma adecuada a la etapa correspondiente.</a:t>
            </a:r>
          </a:p>
          <a:p>
            <a:r>
              <a:rPr lang="es-ES_tradnl" sz="1400" dirty="0"/>
              <a:t>-Diseña programaciones con actividades didácticas de las ciencias naturales empleando adecuadamente los recursos que ofrecen las </a:t>
            </a:r>
            <a:r>
              <a:rPr lang="es-ES_tradnl" sz="1400" dirty="0" err="1"/>
              <a:t>TICs</a:t>
            </a:r>
            <a:r>
              <a:rPr lang="es-ES_tradnl" sz="1400" dirty="0"/>
              <a:t> (presentaciones digitales, uso del video, fotografía, internet, </a:t>
            </a:r>
            <a:r>
              <a:rPr lang="es-ES_tradnl" sz="1400" dirty="0" err="1"/>
              <a:t>etc</a:t>
            </a:r>
            <a:r>
              <a:rPr lang="es-ES_tradnl" sz="1400" dirty="0"/>
              <a:t>) en función de la etapa o ciclo educativo</a:t>
            </a:r>
          </a:p>
          <a:p>
            <a:pPr marL="285750" indent="-285750">
              <a:buFontTx/>
              <a:buChar char="-"/>
            </a:pPr>
            <a:endParaRPr lang="es-ES_tradnl" sz="1400" dirty="0"/>
          </a:p>
        </p:txBody>
      </p:sp>
      <p:pic>
        <p:nvPicPr>
          <p:cNvPr id="18" name="Imagen 17"/>
          <p:cNvPicPr>
            <a:picLocks noChangeAspect="1"/>
          </p:cNvPicPr>
          <p:nvPr/>
        </p:nvPicPr>
        <p:blipFill>
          <a:blip r:embed="rId2"/>
          <a:stretch>
            <a:fillRect/>
          </a:stretch>
        </p:blipFill>
        <p:spPr>
          <a:xfrm>
            <a:off x="0" y="15498"/>
            <a:ext cx="1371600" cy="1168400"/>
          </a:xfrm>
          <a:prstGeom prst="rect">
            <a:avLst/>
          </a:prstGeom>
          <a:ln>
            <a:solidFill>
              <a:schemeClr val="tx1"/>
            </a:solidFill>
          </a:ln>
        </p:spPr>
      </p:pic>
    </p:spTree>
    <p:extLst>
      <p:ext uri="{BB962C8B-B14F-4D97-AF65-F5344CB8AC3E}">
        <p14:creationId xmlns:p14="http://schemas.microsoft.com/office/powerpoint/2010/main" val="19980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1FB24FB8-5E21-854D-A37C-1F51B98B2E8B}"/>
              </a:ext>
            </a:extLst>
          </p:cNvPr>
          <p:cNvSpPr>
            <a:spLocks noGrp="1"/>
          </p:cNvSpPr>
          <p:nvPr>
            <p:ph type="title"/>
          </p:nvPr>
        </p:nvSpPr>
        <p:spPr>
          <a:xfrm>
            <a:off x="8842248" y="1481328"/>
            <a:ext cx="2926080" cy="2468880"/>
          </a:xfrm>
        </p:spPr>
        <p:txBody>
          <a:bodyPr vert="horz" lIns="91440" tIns="45720" rIns="91440" bIns="45720" rtlCol="0" anchor="b">
            <a:normAutofit/>
          </a:bodyPr>
          <a:lstStyle/>
          <a:p>
            <a:endParaRPr lang="en-US" sz="4000"/>
          </a:p>
        </p:txBody>
      </p:sp>
      <p:sp>
        <p:nvSpPr>
          <p:cNvPr id="3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Marcador de contenido 4" descr="Imagen que contiene Gráfico&#10;&#10;Descripción generada automáticamente">
            <a:extLst>
              <a:ext uri="{FF2B5EF4-FFF2-40B4-BE49-F238E27FC236}">
                <a16:creationId xmlns:a16="http://schemas.microsoft.com/office/drawing/2014/main" id="{50AC8DEF-B708-F248-A1FF-BACC2D289633}"/>
              </a:ext>
            </a:extLst>
          </p:cNvPr>
          <p:cNvPicPr>
            <a:picLocks noGrp="1" noChangeAspect="1"/>
          </p:cNvPicPr>
          <p:nvPr>
            <p:ph idx="1"/>
          </p:nvPr>
        </p:nvPicPr>
        <p:blipFill rotWithShape="1">
          <a:blip r:embed="rId2"/>
          <a:srcRect t="2065" r="1" b="736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19" name="Marcador de contenido 3">
            <a:extLst>
              <a:ext uri="{FF2B5EF4-FFF2-40B4-BE49-F238E27FC236}">
                <a16:creationId xmlns:a16="http://schemas.microsoft.com/office/drawing/2014/main" id="{3F910E30-1668-3E41-AB41-E06FFDDBB60D}"/>
              </a:ext>
            </a:extLst>
          </p:cNvPr>
          <p:cNvPicPr>
            <a:picLocks noChangeAspect="1"/>
          </p:cNvPicPr>
          <p:nvPr/>
        </p:nvPicPr>
        <p:blipFill rotWithShape="1">
          <a:blip r:embed="rId3"/>
          <a:srcRect l="26876" r="26734" b="1"/>
          <a:stretch/>
        </p:blipFill>
        <p:spPr>
          <a:xfrm>
            <a:off x="8870434" y="3117906"/>
            <a:ext cx="3315742" cy="3639451"/>
          </a:xfrm>
          <a:prstGeom prst="rect">
            <a:avLst/>
          </a:prstGeom>
        </p:spPr>
      </p:pic>
    </p:spTree>
    <p:extLst>
      <p:ext uri="{BB962C8B-B14F-4D97-AF65-F5344CB8AC3E}">
        <p14:creationId xmlns:p14="http://schemas.microsoft.com/office/powerpoint/2010/main" val="4267740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Texto, Carta&#10;&#10;Descripción generada automáticamente">
            <a:extLst>
              <a:ext uri="{FF2B5EF4-FFF2-40B4-BE49-F238E27FC236}">
                <a16:creationId xmlns:a16="http://schemas.microsoft.com/office/drawing/2014/main" id="{5E143605-4054-3243-9E69-705BEA981931}"/>
              </a:ext>
            </a:extLst>
          </p:cNvPr>
          <p:cNvPicPr>
            <a:picLocks noChangeAspect="1"/>
          </p:cNvPicPr>
          <p:nvPr/>
        </p:nvPicPr>
        <p:blipFill>
          <a:blip r:embed="rId2"/>
          <a:stretch>
            <a:fillRect/>
          </a:stretch>
        </p:blipFill>
        <p:spPr>
          <a:xfrm>
            <a:off x="1174750" y="2166938"/>
            <a:ext cx="5237163" cy="3457575"/>
          </a:xfrm>
          <a:prstGeom prst="rect">
            <a:avLst/>
          </a:prstGeom>
        </p:spPr>
      </p:pic>
      <p:pic>
        <p:nvPicPr>
          <p:cNvPr id="4" name="Marcador de contenido 3" descr="Icono&#10;&#10;Descripción generada automáticamente con confianza media">
            <a:extLst>
              <a:ext uri="{FF2B5EF4-FFF2-40B4-BE49-F238E27FC236}">
                <a16:creationId xmlns:a16="http://schemas.microsoft.com/office/drawing/2014/main" id="{28FCED9F-34EE-384D-B9B1-B1447E0CED78}"/>
              </a:ext>
            </a:extLst>
          </p:cNvPr>
          <p:cNvPicPr>
            <a:picLocks noGrp="1" noChangeAspect="1"/>
          </p:cNvPicPr>
          <p:nvPr>
            <p:ph idx="1"/>
          </p:nvPr>
        </p:nvPicPr>
        <p:blipFill>
          <a:blip r:embed="rId3"/>
          <a:stretch>
            <a:fillRect/>
          </a:stretch>
        </p:blipFill>
        <p:spPr>
          <a:xfrm>
            <a:off x="6478588" y="2166938"/>
            <a:ext cx="4537075" cy="3457575"/>
          </a:xfrm>
        </p:spPr>
      </p:pic>
      <p:sp>
        <p:nvSpPr>
          <p:cNvPr id="2" name="Título 1">
            <a:extLst>
              <a:ext uri="{FF2B5EF4-FFF2-40B4-BE49-F238E27FC236}">
                <a16:creationId xmlns:a16="http://schemas.microsoft.com/office/drawing/2014/main" id="{ABFC1EDD-D05B-B44B-9B62-5B416948E6E5}"/>
              </a:ext>
            </a:extLst>
          </p:cNvPr>
          <p:cNvSpPr>
            <a:spLocks noGrp="1"/>
          </p:cNvSpPr>
          <p:nvPr>
            <p:ph type="title"/>
          </p:nvPr>
        </p:nvSpPr>
        <p:spPr>
          <a:xfrm>
            <a:off x="838200" y="672747"/>
            <a:ext cx="10515600" cy="715556"/>
          </a:xfrm>
          <a:solidFill>
            <a:schemeClr val="accent6">
              <a:lumMod val="75000"/>
            </a:schemeClr>
          </a:solidFill>
        </p:spPr>
        <p:txBody>
          <a:bodyPr>
            <a:normAutofit/>
          </a:bodyPr>
          <a:lstStyle/>
          <a:p>
            <a:pPr algn="ctr"/>
            <a:r>
              <a:rPr lang="es-ES" sz="3200">
                <a:solidFill>
                  <a:schemeClr val="bg1"/>
                </a:solidFill>
              </a:rPr>
              <a:t>MÉTODO CIENTÍFICO - </a:t>
            </a:r>
            <a:r>
              <a:rPr lang="es-ES" sz="3200" dirty="0">
                <a:solidFill>
                  <a:schemeClr val="bg1"/>
                </a:solidFill>
              </a:rPr>
              <a:t>APRENDIZAJE SIGNIFICATIVO</a:t>
            </a:r>
          </a:p>
        </p:txBody>
      </p:sp>
    </p:spTree>
    <p:extLst>
      <p:ext uri="{BB962C8B-B14F-4D97-AF65-F5344CB8AC3E}">
        <p14:creationId xmlns:p14="http://schemas.microsoft.com/office/powerpoint/2010/main" val="3092460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E0C22C-393A-8C49-A66A-35D762F3E6D5}"/>
              </a:ext>
            </a:extLst>
          </p:cNvPr>
          <p:cNvSpPr>
            <a:spLocks noGrp="1"/>
          </p:cNvSpPr>
          <p:nvPr>
            <p:ph type="title"/>
          </p:nvPr>
        </p:nvSpPr>
        <p:spPr>
          <a:xfrm>
            <a:off x="635000" y="640823"/>
            <a:ext cx="3418659" cy="5583148"/>
          </a:xfrm>
        </p:spPr>
        <p:txBody>
          <a:bodyPr anchor="ctr">
            <a:normAutofit/>
          </a:bodyPr>
          <a:lstStyle/>
          <a:p>
            <a:endParaRPr lang="es-ES" sz="5400"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Marcador de contenido 2">
            <a:extLst>
              <a:ext uri="{FF2B5EF4-FFF2-40B4-BE49-F238E27FC236}">
                <a16:creationId xmlns:a16="http://schemas.microsoft.com/office/drawing/2014/main" id="{4144855A-EECD-4758-BCDA-C1B3A7FF03DB}"/>
              </a:ext>
            </a:extLst>
          </p:cNvPr>
          <p:cNvGraphicFramePr>
            <a:graphicFrameLocks noGrp="1"/>
          </p:cNvGraphicFramePr>
          <p:nvPr>
            <p:ph idx="1"/>
            <p:extLst>
              <p:ext uri="{D42A27DB-BD31-4B8C-83A1-F6EECF244321}">
                <p14:modId xmlns:p14="http://schemas.microsoft.com/office/powerpoint/2010/main" val="277237893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4F670935-1562-7548-9265-FB5EB281B2E6}"/>
              </a:ext>
            </a:extLst>
          </p:cNvPr>
          <p:cNvPicPr>
            <a:picLocks noChangeAspect="1"/>
          </p:cNvPicPr>
          <p:nvPr/>
        </p:nvPicPr>
        <p:blipFill>
          <a:blip r:embed="rId7"/>
          <a:stretch>
            <a:fillRect/>
          </a:stretch>
        </p:blipFill>
        <p:spPr>
          <a:xfrm>
            <a:off x="799825" y="766763"/>
            <a:ext cx="3207771" cy="5186907"/>
          </a:xfrm>
          <a:prstGeom prst="rect">
            <a:avLst/>
          </a:prstGeom>
        </p:spPr>
      </p:pic>
    </p:spTree>
    <p:extLst>
      <p:ext uri="{BB962C8B-B14F-4D97-AF65-F5344CB8AC3E}">
        <p14:creationId xmlns:p14="http://schemas.microsoft.com/office/powerpoint/2010/main" val="210838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0C22C-393A-8C49-A66A-35D762F3E6D5}"/>
              </a:ext>
            </a:extLst>
          </p:cNvPr>
          <p:cNvSpPr>
            <a:spLocks noGrp="1"/>
          </p:cNvSpPr>
          <p:nvPr>
            <p:ph type="title"/>
          </p:nvPr>
        </p:nvSpPr>
        <p:spPr>
          <a:xfrm>
            <a:off x="635000" y="640823"/>
            <a:ext cx="3418659" cy="5583148"/>
          </a:xfrm>
        </p:spPr>
        <p:txBody>
          <a:bodyPr anchor="ctr">
            <a:normAutofit/>
          </a:bodyPr>
          <a:lstStyle/>
          <a:p>
            <a:endParaRPr lang="es-ES" sz="5400" dirty="0"/>
          </a:p>
        </p:txBody>
      </p:sp>
      <p:graphicFrame>
        <p:nvGraphicFramePr>
          <p:cNvPr id="13" name="Marcador de contenido 2">
            <a:extLst>
              <a:ext uri="{FF2B5EF4-FFF2-40B4-BE49-F238E27FC236}">
                <a16:creationId xmlns:a16="http://schemas.microsoft.com/office/drawing/2014/main" id="{4144855A-EECD-4758-BCDA-C1B3A7FF03DB}"/>
              </a:ext>
            </a:extLst>
          </p:cNvPr>
          <p:cNvGraphicFramePr>
            <a:graphicFrameLocks noGrp="1"/>
          </p:cNvGraphicFramePr>
          <p:nvPr>
            <p:ph idx="1"/>
            <p:extLst>
              <p:ext uri="{D42A27DB-BD31-4B8C-83A1-F6EECF244321}">
                <p14:modId xmlns:p14="http://schemas.microsoft.com/office/powerpoint/2010/main" val="346277012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4F670935-1562-7548-9265-FB5EB281B2E6}"/>
              </a:ext>
            </a:extLst>
          </p:cNvPr>
          <p:cNvPicPr>
            <a:picLocks noChangeAspect="1"/>
          </p:cNvPicPr>
          <p:nvPr/>
        </p:nvPicPr>
        <p:blipFill>
          <a:blip r:embed="rId7"/>
          <a:stretch>
            <a:fillRect/>
          </a:stretch>
        </p:blipFill>
        <p:spPr>
          <a:xfrm>
            <a:off x="799825" y="766763"/>
            <a:ext cx="3207771" cy="5186907"/>
          </a:xfrm>
          <a:prstGeom prst="rect">
            <a:avLst/>
          </a:prstGeom>
        </p:spPr>
      </p:pic>
    </p:spTree>
    <p:extLst>
      <p:ext uri="{BB962C8B-B14F-4D97-AF65-F5344CB8AC3E}">
        <p14:creationId xmlns:p14="http://schemas.microsoft.com/office/powerpoint/2010/main" val="1343492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0C22C-393A-8C49-A66A-35D762F3E6D5}"/>
              </a:ext>
            </a:extLst>
          </p:cNvPr>
          <p:cNvSpPr>
            <a:spLocks noGrp="1"/>
          </p:cNvSpPr>
          <p:nvPr>
            <p:ph type="title"/>
          </p:nvPr>
        </p:nvSpPr>
        <p:spPr>
          <a:xfrm>
            <a:off x="635000" y="640823"/>
            <a:ext cx="3418659" cy="5583148"/>
          </a:xfrm>
        </p:spPr>
        <p:txBody>
          <a:bodyPr anchor="ctr">
            <a:normAutofit/>
          </a:bodyPr>
          <a:lstStyle/>
          <a:p>
            <a:endParaRPr lang="es-ES" sz="5400" dirty="0"/>
          </a:p>
        </p:txBody>
      </p:sp>
      <p:graphicFrame>
        <p:nvGraphicFramePr>
          <p:cNvPr id="13" name="Marcador de contenido 2">
            <a:extLst>
              <a:ext uri="{FF2B5EF4-FFF2-40B4-BE49-F238E27FC236}">
                <a16:creationId xmlns:a16="http://schemas.microsoft.com/office/drawing/2014/main" id="{4144855A-EECD-4758-BCDA-C1B3A7FF03DB}"/>
              </a:ext>
            </a:extLst>
          </p:cNvPr>
          <p:cNvGraphicFramePr>
            <a:graphicFrameLocks noGrp="1"/>
          </p:cNvGraphicFramePr>
          <p:nvPr>
            <p:ph idx="1"/>
            <p:extLst>
              <p:ext uri="{D42A27DB-BD31-4B8C-83A1-F6EECF244321}">
                <p14:modId xmlns:p14="http://schemas.microsoft.com/office/powerpoint/2010/main" val="52575035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4F670935-1562-7548-9265-FB5EB281B2E6}"/>
              </a:ext>
            </a:extLst>
          </p:cNvPr>
          <p:cNvPicPr>
            <a:picLocks noChangeAspect="1"/>
          </p:cNvPicPr>
          <p:nvPr/>
        </p:nvPicPr>
        <p:blipFill>
          <a:blip r:embed="rId7"/>
          <a:stretch>
            <a:fillRect/>
          </a:stretch>
        </p:blipFill>
        <p:spPr>
          <a:xfrm>
            <a:off x="799825" y="766763"/>
            <a:ext cx="3207771" cy="5186907"/>
          </a:xfrm>
          <a:prstGeom prst="rect">
            <a:avLst/>
          </a:prstGeom>
        </p:spPr>
      </p:pic>
      <p:sp>
        <p:nvSpPr>
          <p:cNvPr id="6" name="Rectángulo 5">
            <a:extLst>
              <a:ext uri="{FF2B5EF4-FFF2-40B4-BE49-F238E27FC236}">
                <a16:creationId xmlns:a16="http://schemas.microsoft.com/office/drawing/2014/main" id="{8BE31B6C-D10D-C542-8294-DB20AFC3989F}"/>
              </a:ext>
            </a:extLst>
          </p:cNvPr>
          <p:cNvSpPr/>
          <p:nvPr/>
        </p:nvSpPr>
        <p:spPr>
          <a:xfrm>
            <a:off x="5757635" y="5162346"/>
            <a:ext cx="3576044" cy="369332"/>
          </a:xfrm>
          <a:prstGeom prst="rect">
            <a:avLst/>
          </a:prstGeom>
        </p:spPr>
        <p:txBody>
          <a:bodyPr wrap="none">
            <a:spAutoFit/>
          </a:bodyPr>
          <a:lstStyle/>
          <a:p>
            <a:r>
              <a:rPr lang="es-E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https://youtu.be/oYEgdZ3iEKA?t=20</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E175F31D-82FA-1A4B-ACDE-DFA949570B5D}"/>
              </a:ext>
            </a:extLst>
          </p:cNvPr>
          <p:cNvSpPr/>
          <p:nvPr/>
        </p:nvSpPr>
        <p:spPr>
          <a:xfrm>
            <a:off x="5274903" y="6210556"/>
            <a:ext cx="4809137" cy="369332"/>
          </a:xfrm>
          <a:prstGeom prst="rect">
            <a:avLst/>
          </a:prstGeom>
        </p:spPr>
        <p:txBody>
          <a:bodyPr wrap="none">
            <a:spAutoFit/>
          </a:bodyPr>
          <a:lstStyle/>
          <a:p>
            <a:r>
              <a:rPr lang="es-E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https://www.youtube.com/watch?v=E43-CfukEgs</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6150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9DA9EE5-FE3A-0A49-A316-464757645272}"/>
              </a:ext>
            </a:extLst>
          </p:cNvPr>
          <p:cNvSpPr>
            <a:spLocks noGrp="1"/>
          </p:cNvSpPr>
          <p:nvPr>
            <p:ph type="title"/>
          </p:nvPr>
        </p:nvSpPr>
        <p:spPr>
          <a:xfrm>
            <a:off x="808638" y="386930"/>
            <a:ext cx="9236700" cy="1188950"/>
          </a:xfrm>
        </p:spPr>
        <p:txBody>
          <a:bodyPr anchor="b">
            <a:normAutofit/>
          </a:bodyPr>
          <a:lstStyle/>
          <a:p>
            <a:endParaRPr lang="es-ES" sz="54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02C1CC3F-E3A4-FB47-8825-7BD26A59CA5E}"/>
              </a:ext>
            </a:extLst>
          </p:cNvPr>
          <p:cNvSpPr>
            <a:spLocks noGrp="1"/>
          </p:cNvSpPr>
          <p:nvPr>
            <p:ph idx="1"/>
          </p:nvPr>
        </p:nvSpPr>
        <p:spPr>
          <a:xfrm>
            <a:off x="793660" y="2599509"/>
            <a:ext cx="10143668" cy="3435531"/>
          </a:xfrm>
        </p:spPr>
        <p:txBody>
          <a:bodyPr anchor="ctr">
            <a:normAutofit/>
          </a:bodyPr>
          <a:lstStyle/>
          <a:p>
            <a:pPr marL="0" indent="0">
              <a:buNone/>
            </a:pPr>
            <a:r>
              <a:rPr lang="es-ES" sz="2200" dirty="0"/>
              <a:t>Experimento que sorprende mucho- CAUSA SORPRESA</a:t>
            </a:r>
          </a:p>
          <a:p>
            <a:pPr marL="0" indent="0">
              <a:buNone/>
            </a:pPr>
            <a:r>
              <a:rPr lang="es-ES" sz="2200" dirty="0" err="1"/>
              <a:t>Antiintuitivo</a:t>
            </a:r>
            <a:endParaRPr lang="es-ES" sz="2200" dirty="0"/>
          </a:p>
          <a:p>
            <a:pPr marL="0" indent="0">
              <a:buNone/>
            </a:pPr>
            <a:endParaRPr lang="es-ES" sz="2200" dirty="0"/>
          </a:p>
          <a:p>
            <a:pPr marL="0" indent="0">
              <a:buNone/>
            </a:pPr>
            <a:endParaRPr lang="es-ES" sz="2200" dirty="0"/>
          </a:p>
          <a:p>
            <a:pPr marL="0" indent="0">
              <a:buNone/>
            </a:pPr>
            <a:endParaRPr lang="es-ES" sz="2200" dirty="0"/>
          </a:p>
          <a:p>
            <a:pPr marL="0" indent="0">
              <a:buNone/>
            </a:pPr>
            <a:r>
              <a:rPr lang="es-ES" sz="2200" dirty="0"/>
              <a:t>TEORÍA</a:t>
            </a:r>
          </a:p>
          <a:p>
            <a:pPr marL="0" indent="0" algn="ctr">
              <a:buNone/>
            </a:pPr>
            <a:r>
              <a:rPr lang="es-ES" b="1" dirty="0"/>
              <a:t>LA VELOCIDAD DE CAIDA DE LOS CUERPOS DEPENDE DEL ROZAMIENTO CON EL AIRE</a:t>
            </a:r>
          </a:p>
        </p:txBody>
      </p:sp>
    </p:spTree>
    <p:extLst>
      <p:ext uri="{BB962C8B-B14F-4D97-AF65-F5344CB8AC3E}">
        <p14:creationId xmlns:p14="http://schemas.microsoft.com/office/powerpoint/2010/main" val="1740821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DA0B8D58-BF67-324B-A66A-A9F9B8C24728}"/>
              </a:ext>
            </a:extLst>
          </p:cNvPr>
          <p:cNvSpPr>
            <a:spLocks noGrp="1"/>
          </p:cNvSpPr>
          <p:nvPr>
            <p:ph type="title"/>
          </p:nvPr>
        </p:nvSpPr>
        <p:spPr>
          <a:xfrm>
            <a:off x="7835104" y="1213968"/>
            <a:ext cx="3220127" cy="1715106"/>
          </a:xfrm>
        </p:spPr>
        <p:txBody>
          <a:bodyPr anchor="b">
            <a:normAutofit/>
          </a:bodyPr>
          <a:lstStyle/>
          <a:p>
            <a:endParaRPr lang="es-ES" sz="3600">
              <a:solidFill>
                <a:srgbClr val="FFFFFF"/>
              </a:solidFill>
            </a:endParaRPr>
          </a:p>
        </p:txBody>
      </p:sp>
      <p:pic>
        <p:nvPicPr>
          <p:cNvPr id="5" name="Marcador de contenido 4" descr="Interfaz de usuario gráfica, Texto, Aplicación, Correo electrónico&#10;&#10;Descripción generada automáticamente">
            <a:extLst>
              <a:ext uri="{FF2B5EF4-FFF2-40B4-BE49-F238E27FC236}">
                <a16:creationId xmlns:a16="http://schemas.microsoft.com/office/drawing/2014/main" id="{06B210F1-E9C1-E14A-8A44-36C610ECCB18}"/>
              </a:ext>
            </a:extLst>
          </p:cNvPr>
          <p:cNvPicPr>
            <a:picLocks noChangeAspect="1"/>
          </p:cNvPicPr>
          <p:nvPr/>
        </p:nvPicPr>
        <p:blipFill rotWithShape="1">
          <a:blip r:embed="rId2"/>
          <a:srcRect l="1671" r="2816" b="1"/>
          <a:stretch/>
        </p:blipFill>
        <p:spPr>
          <a:xfrm>
            <a:off x="804101" y="143436"/>
            <a:ext cx="9673236" cy="6638364"/>
          </a:xfrm>
          <a:prstGeom prst="rect">
            <a:avLst/>
          </a:prstGeom>
        </p:spPr>
      </p:pic>
      <p:sp>
        <p:nvSpPr>
          <p:cNvPr id="9" name="Content Placeholder 8">
            <a:extLst>
              <a:ext uri="{FF2B5EF4-FFF2-40B4-BE49-F238E27FC236}">
                <a16:creationId xmlns:a16="http://schemas.microsoft.com/office/drawing/2014/main" id="{5CBEEF23-07A0-43FF-882F-77FB2A70346B}"/>
              </a:ext>
            </a:extLst>
          </p:cNvPr>
          <p:cNvSpPr>
            <a:spLocks noGrp="1"/>
          </p:cNvSpPr>
          <p:nvPr>
            <p:ph idx="1"/>
          </p:nvPr>
        </p:nvSpPr>
        <p:spPr>
          <a:xfrm>
            <a:off x="7835105" y="3072208"/>
            <a:ext cx="3264916" cy="2660684"/>
          </a:xfrm>
        </p:spPr>
        <p:txBody>
          <a:bodyPr anchor="t">
            <a:normAutofit/>
          </a:bodyPr>
          <a:lstStyle/>
          <a:p>
            <a:endParaRPr lang="en-US" sz="2000">
              <a:solidFill>
                <a:srgbClr val="FFFFFF"/>
              </a:solidFill>
            </a:endParaRPr>
          </a:p>
        </p:txBody>
      </p:sp>
      <p:sp>
        <p:nvSpPr>
          <p:cNvPr id="20"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14086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7A95A-174D-7C4E-A6A1-A9E6C4FCD2B2}"/>
              </a:ext>
            </a:extLst>
          </p:cNvPr>
          <p:cNvSpPr>
            <a:spLocks noGrp="1"/>
          </p:cNvSpPr>
          <p:nvPr>
            <p:ph type="title"/>
          </p:nvPr>
        </p:nvSpPr>
        <p:spPr>
          <a:xfrm>
            <a:off x="838200" y="365125"/>
            <a:ext cx="10515600" cy="835025"/>
          </a:xfrm>
        </p:spPr>
        <p:txBody>
          <a:bodyPr>
            <a:normAutofit fontScale="90000"/>
          </a:bodyPr>
          <a:lstStyle/>
          <a:p>
            <a:pPr algn="ctr"/>
            <a:br>
              <a:rPr lang="es-ES" dirty="0"/>
            </a:br>
            <a:r>
              <a:rPr lang="es-ES" dirty="0"/>
              <a:t>APLICA SU INTUICIÓN</a:t>
            </a:r>
            <a:br>
              <a:rPr lang="es-ES" dirty="0"/>
            </a:br>
            <a:endParaRPr lang="es-ES" dirty="0"/>
          </a:p>
        </p:txBody>
      </p:sp>
      <p:sp>
        <p:nvSpPr>
          <p:cNvPr id="3" name="Marcador de contenido 2">
            <a:extLst>
              <a:ext uri="{FF2B5EF4-FFF2-40B4-BE49-F238E27FC236}">
                <a16:creationId xmlns:a16="http://schemas.microsoft.com/office/drawing/2014/main" id="{B4DD4A3F-E5AE-4F4A-A5F3-B0C7861EE890}"/>
              </a:ext>
            </a:extLst>
          </p:cNvPr>
          <p:cNvSpPr>
            <a:spLocks noGrp="1"/>
          </p:cNvSpPr>
          <p:nvPr>
            <p:ph idx="1"/>
          </p:nvPr>
        </p:nvSpPr>
        <p:spPr/>
        <p:txBody>
          <a:bodyPr/>
          <a:lstStyle/>
          <a:p>
            <a:pPr marL="0" indent="0" algn="ctr">
              <a:buNone/>
            </a:pPr>
            <a:r>
              <a:rPr lang="es-ES" dirty="0"/>
              <a:t>El periodista no aprendió el rozamiento de los cuerpos. </a:t>
            </a:r>
          </a:p>
          <a:p>
            <a:pPr marL="0" indent="0" algn="ctr">
              <a:buNone/>
            </a:pPr>
            <a:r>
              <a:rPr lang="es-ES" dirty="0"/>
              <a:t>No tuvo aprendizaje significativo.</a:t>
            </a:r>
          </a:p>
        </p:txBody>
      </p:sp>
      <p:sp>
        <p:nvSpPr>
          <p:cNvPr id="4" name="CuadroTexto 3">
            <a:extLst>
              <a:ext uri="{FF2B5EF4-FFF2-40B4-BE49-F238E27FC236}">
                <a16:creationId xmlns:a16="http://schemas.microsoft.com/office/drawing/2014/main" id="{8DEBE335-3297-E94C-ACBF-24417C29C280}"/>
              </a:ext>
            </a:extLst>
          </p:cNvPr>
          <p:cNvSpPr txBox="1"/>
          <p:nvPr/>
        </p:nvSpPr>
        <p:spPr>
          <a:xfrm>
            <a:off x="1714495" y="4629155"/>
            <a:ext cx="9579867" cy="830997"/>
          </a:xfrm>
          <a:prstGeom prst="rect">
            <a:avLst/>
          </a:prstGeom>
          <a:solidFill>
            <a:schemeClr val="accent6">
              <a:lumMod val="40000"/>
              <a:lumOff val="60000"/>
            </a:schemeClr>
          </a:solidFill>
        </p:spPr>
        <p:txBody>
          <a:bodyPr wrap="none" rtlCol="0">
            <a:spAutoFit/>
          </a:bodyPr>
          <a:lstStyle/>
          <a:p>
            <a:r>
              <a:rPr lang="es-ES" sz="2400" b="1" dirty="0"/>
              <a:t>ASOCIAR LAS INFORMACIONES QUE YA POSEEMOS CON INFORMACIONES</a:t>
            </a:r>
          </a:p>
          <a:p>
            <a:pPr algn="ctr"/>
            <a:r>
              <a:rPr lang="es-ES" sz="2400" b="1" dirty="0"/>
              <a:t> NUEVAS  VIVENCIALES Y REESTRUCTURAR</a:t>
            </a:r>
          </a:p>
        </p:txBody>
      </p:sp>
    </p:spTree>
    <p:extLst>
      <p:ext uri="{BB962C8B-B14F-4D97-AF65-F5344CB8AC3E}">
        <p14:creationId xmlns:p14="http://schemas.microsoft.com/office/powerpoint/2010/main" val="1977056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489DEE98-CF63-C447-AD46-A28F3A056EC3}"/>
              </a:ext>
            </a:extLst>
          </p:cNvPr>
          <p:cNvPicPr>
            <a:picLocks noGrp="1" noChangeAspect="1"/>
          </p:cNvPicPr>
          <p:nvPr>
            <p:ph idx="1"/>
          </p:nvPr>
        </p:nvPicPr>
        <p:blipFill rotWithShape="1">
          <a:blip r:embed="rId2"/>
          <a:srcRect t="37078" r="1" b="1441"/>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extLst>
      <p:ext uri="{BB962C8B-B14F-4D97-AF65-F5344CB8AC3E}">
        <p14:creationId xmlns:p14="http://schemas.microsoft.com/office/powerpoint/2010/main" val="2452769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B708185-20C0-40F2-8F2D-8EB9E34B3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6" name="Rectangle 15">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28870B5-8F8B-7146-A594-716323EA8348}"/>
              </a:ext>
            </a:extLst>
          </p:cNvPr>
          <p:cNvSpPr>
            <a:spLocks noGrp="1"/>
          </p:cNvSpPr>
          <p:nvPr>
            <p:ph type="title"/>
          </p:nvPr>
        </p:nvSpPr>
        <p:spPr>
          <a:xfrm>
            <a:off x="1057025" y="-296640"/>
            <a:ext cx="8629900" cy="984723"/>
          </a:xfrm>
        </p:spPr>
        <p:txBody>
          <a:bodyPr anchor="b">
            <a:normAutofit/>
          </a:bodyPr>
          <a:lstStyle/>
          <a:p>
            <a:r>
              <a:rPr lang="es-ES" sz="4000" dirty="0"/>
              <a:t>VERTEBRADOS E INVERTEBRADOS</a:t>
            </a:r>
          </a:p>
        </p:txBody>
      </p:sp>
      <p:sp>
        <p:nvSpPr>
          <p:cNvPr id="21" name="Rectangle 20">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1E9332B1-8D9B-43EA-AA86-AF13034B2DE7}"/>
              </a:ext>
            </a:extLst>
          </p:cNvPr>
          <p:cNvSpPr>
            <a:spLocks noGrp="1"/>
          </p:cNvSpPr>
          <p:nvPr>
            <p:ph idx="1"/>
          </p:nvPr>
        </p:nvSpPr>
        <p:spPr>
          <a:xfrm>
            <a:off x="1055715" y="2508105"/>
            <a:ext cx="5040285" cy="3632493"/>
          </a:xfrm>
        </p:spPr>
        <p:txBody>
          <a:bodyPr anchor="ctr">
            <a:normAutofit/>
          </a:bodyPr>
          <a:lstStyle/>
          <a:p>
            <a:r>
              <a:rPr lang="en-US" sz="2000" dirty="0"/>
              <a:t>Comer </a:t>
            </a:r>
            <a:r>
              <a:rPr lang="en-US" sz="2000" dirty="0" err="1"/>
              <a:t>caracol</a:t>
            </a:r>
            <a:endParaRPr lang="en-US" sz="2000" dirty="0"/>
          </a:p>
          <a:p>
            <a:r>
              <a:rPr lang="en-US" sz="2000" dirty="0"/>
              <a:t>Comer </a:t>
            </a:r>
            <a:r>
              <a:rPr lang="en-US" sz="2000" dirty="0" err="1"/>
              <a:t>pescado</a:t>
            </a:r>
            <a:endParaRPr lang="en-US" sz="2000" dirty="0"/>
          </a:p>
          <a:p>
            <a:endParaRPr lang="en-US" sz="2000" dirty="0"/>
          </a:p>
        </p:txBody>
      </p:sp>
      <p:pic>
        <p:nvPicPr>
          <p:cNvPr id="4" name="Marcador de contenido 3">
            <a:extLst>
              <a:ext uri="{FF2B5EF4-FFF2-40B4-BE49-F238E27FC236}">
                <a16:creationId xmlns:a16="http://schemas.microsoft.com/office/drawing/2014/main" id="{9C2CE900-40F1-DA42-814D-2A07DB8378B4}"/>
              </a:ext>
            </a:extLst>
          </p:cNvPr>
          <p:cNvPicPr>
            <a:picLocks noChangeAspect="1"/>
          </p:cNvPicPr>
          <p:nvPr/>
        </p:nvPicPr>
        <p:blipFill rotWithShape="1">
          <a:blip r:embed="rId2"/>
          <a:srcRect l="17424" r="3459" b="4"/>
          <a:stretch/>
        </p:blipFill>
        <p:spPr>
          <a:xfrm>
            <a:off x="6946666" y="774285"/>
            <a:ext cx="2112264" cy="1999673"/>
          </a:xfrm>
          <a:prstGeom prst="rect">
            <a:avLst/>
          </a:prstGeom>
        </p:spPr>
      </p:pic>
      <p:pic>
        <p:nvPicPr>
          <p:cNvPr id="6" name="Imagen 5">
            <a:extLst>
              <a:ext uri="{FF2B5EF4-FFF2-40B4-BE49-F238E27FC236}">
                <a16:creationId xmlns:a16="http://schemas.microsoft.com/office/drawing/2014/main" id="{5A6747DC-2A15-6942-A528-52FADFD032B9}"/>
              </a:ext>
            </a:extLst>
          </p:cNvPr>
          <p:cNvPicPr>
            <a:picLocks noChangeAspect="1"/>
          </p:cNvPicPr>
          <p:nvPr/>
        </p:nvPicPr>
        <p:blipFill rotWithShape="1">
          <a:blip r:embed="rId3"/>
          <a:srcRect l="22281" r="11279" b="-1"/>
          <a:stretch/>
        </p:blipFill>
        <p:spPr>
          <a:xfrm>
            <a:off x="9223523" y="774285"/>
            <a:ext cx="2112264" cy="1999673"/>
          </a:xfrm>
          <a:prstGeom prst="rect">
            <a:avLst/>
          </a:prstGeom>
        </p:spPr>
      </p:pic>
      <p:pic>
        <p:nvPicPr>
          <p:cNvPr id="5" name="Imagen 4">
            <a:extLst>
              <a:ext uri="{FF2B5EF4-FFF2-40B4-BE49-F238E27FC236}">
                <a16:creationId xmlns:a16="http://schemas.microsoft.com/office/drawing/2014/main" id="{23CC90B2-1E72-4F41-BC66-4D62D612A996}"/>
              </a:ext>
            </a:extLst>
          </p:cNvPr>
          <p:cNvPicPr>
            <a:picLocks noChangeAspect="1"/>
          </p:cNvPicPr>
          <p:nvPr/>
        </p:nvPicPr>
        <p:blipFill rotWithShape="1">
          <a:blip r:embed="rId4"/>
          <a:srcRect l="4609" r="8388" b="1"/>
          <a:stretch/>
        </p:blipFill>
        <p:spPr>
          <a:xfrm>
            <a:off x="6946667" y="2942704"/>
            <a:ext cx="4389120" cy="3213543"/>
          </a:xfrm>
          <a:prstGeom prst="rect">
            <a:avLst/>
          </a:prstGeom>
        </p:spPr>
      </p:pic>
    </p:spTree>
    <p:extLst>
      <p:ext uri="{BB962C8B-B14F-4D97-AF65-F5344CB8AC3E}">
        <p14:creationId xmlns:p14="http://schemas.microsoft.com/office/powerpoint/2010/main" val="2099723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sz="half" idx="1"/>
          </p:nvPr>
        </p:nvSpPr>
        <p:spPr/>
        <p:txBody>
          <a:bodyPr/>
          <a:lstStyle/>
          <a:p>
            <a:endParaRPr lang="es-ES_tradnl" dirty="0"/>
          </a:p>
        </p:txBody>
      </p:sp>
      <p:sp>
        <p:nvSpPr>
          <p:cNvPr id="3" name="Marcador de imagen 2"/>
          <p:cNvSpPr>
            <a:spLocks noGrp="1"/>
          </p:cNvSpPr>
          <p:nvPr>
            <p:ph type="pic" idx="13"/>
          </p:nvPr>
        </p:nvSpPr>
        <p:spPr/>
      </p:sp>
      <p:sp>
        <p:nvSpPr>
          <p:cNvPr id="4" name="Título 3"/>
          <p:cNvSpPr>
            <a:spLocks noGrp="1"/>
          </p:cNvSpPr>
          <p:nvPr>
            <p:ph type="title"/>
          </p:nvPr>
        </p:nvSpPr>
        <p:spPr/>
        <p:txBody>
          <a:bodyPr/>
          <a:lstStyle/>
          <a:p>
            <a:endParaRPr lang="es-ES_tradnl"/>
          </a:p>
        </p:txBody>
      </p:sp>
      <p:sp>
        <p:nvSpPr>
          <p:cNvPr id="5" name="Marcador de contenido 4"/>
          <p:cNvSpPr>
            <a:spLocks noGrp="1"/>
          </p:cNvSpPr>
          <p:nvPr>
            <p:ph sz="quarter" idx="10"/>
          </p:nvPr>
        </p:nvSpPr>
        <p:spPr/>
        <p:txBody>
          <a:bodyPr/>
          <a:lstStyle/>
          <a:p>
            <a:endParaRPr lang="es-ES_tradnl"/>
          </a:p>
        </p:txBody>
      </p:sp>
      <p:sp>
        <p:nvSpPr>
          <p:cNvPr id="6" name="CuadroTexto 5"/>
          <p:cNvSpPr txBox="1"/>
          <p:nvPr/>
        </p:nvSpPr>
        <p:spPr>
          <a:xfrm>
            <a:off x="3301562" y="210126"/>
            <a:ext cx="7367525" cy="338554"/>
          </a:xfrm>
          <a:prstGeom prst="rect">
            <a:avLst/>
          </a:prstGeom>
          <a:solidFill>
            <a:schemeClr val="accent1">
              <a:lumMod val="60000"/>
              <a:lumOff val="40000"/>
            </a:schemeClr>
          </a:solidFill>
        </p:spPr>
        <p:txBody>
          <a:bodyPr wrap="square" rtlCol="0">
            <a:spAutoFit/>
          </a:bodyPr>
          <a:lstStyle/>
          <a:p>
            <a:r>
              <a:rPr lang="es-ES_tradnl" sz="1600" dirty="0"/>
              <a:t>EVALUACI</a:t>
            </a:r>
            <a:r>
              <a:rPr lang="es-ES" sz="1600" dirty="0"/>
              <a:t>ÓN Y ACTIVIDADES</a:t>
            </a:r>
            <a:endParaRPr lang="es-ES_tradnl" sz="1600" dirty="0"/>
          </a:p>
        </p:txBody>
      </p:sp>
      <p:pic>
        <p:nvPicPr>
          <p:cNvPr id="7" name="Imagen 6"/>
          <p:cNvPicPr>
            <a:picLocks noChangeAspect="1"/>
          </p:cNvPicPr>
          <p:nvPr/>
        </p:nvPicPr>
        <p:blipFill>
          <a:blip r:embed="rId2"/>
          <a:stretch>
            <a:fillRect/>
          </a:stretch>
        </p:blipFill>
        <p:spPr>
          <a:xfrm>
            <a:off x="3267185" y="2831174"/>
            <a:ext cx="8924815" cy="3627629"/>
          </a:xfrm>
          <a:prstGeom prst="rect">
            <a:avLst/>
          </a:prstGeom>
        </p:spPr>
      </p:pic>
      <p:sp>
        <p:nvSpPr>
          <p:cNvPr id="8" name="Text Box 4"/>
          <p:cNvSpPr txBox="1">
            <a:spLocks noChangeArrowheads="1"/>
          </p:cNvSpPr>
          <p:nvPr/>
        </p:nvSpPr>
        <p:spPr bwMode="auto">
          <a:xfrm flipH="1">
            <a:off x="3267182" y="888356"/>
            <a:ext cx="8924816" cy="2308324"/>
          </a:xfrm>
          <a:prstGeom prst="rect">
            <a:avLst/>
          </a:prstGeom>
          <a:solidFill>
            <a:schemeClr val="accent6">
              <a:lumMod val="40000"/>
              <a:lumOff val="60000"/>
            </a:schemeClr>
          </a:solidFill>
          <a:ln w="9525">
            <a:solidFill>
              <a:schemeClr val="tx1"/>
            </a:solidFill>
            <a:miter lim="800000"/>
            <a:headEnd/>
            <a:tailEnd/>
          </a:ln>
        </p:spPr>
        <p:txBody>
          <a:bodyPr wrap="square">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r>
              <a:rPr lang="es-ES_tradnl" sz="1600" b="1" dirty="0">
                <a:solidFill>
                  <a:prstClr val="black"/>
                </a:solidFill>
              </a:rPr>
              <a:t>Sistema de evaluación	                            </a:t>
            </a:r>
            <a:r>
              <a:rPr lang="es-ES_tradnl" sz="1600" b="1" dirty="0" err="1">
                <a:solidFill>
                  <a:prstClr val="black"/>
                </a:solidFill>
              </a:rPr>
              <a:t>Estud</a:t>
            </a:r>
            <a:r>
              <a:rPr lang="es-ES_tradnl" sz="1600" b="1" dirty="0">
                <a:solidFill>
                  <a:prstClr val="black"/>
                </a:solidFill>
              </a:rPr>
              <a:t>. pres.   </a:t>
            </a:r>
          </a:p>
          <a:p>
            <a:r>
              <a:rPr lang="es-ES_tradnl" sz="1600" b="1" dirty="0">
                <a:solidFill>
                  <a:prstClr val="black"/>
                </a:solidFill>
              </a:rPr>
              <a:t>                                                                          60.00%</a:t>
            </a:r>
          </a:p>
          <a:p>
            <a:r>
              <a:rPr lang="es-ES_tradnl" sz="1600" dirty="0">
                <a:solidFill>
                  <a:prstClr val="black"/>
                </a:solidFill>
              </a:rPr>
              <a:t>Realización de actividades </a:t>
            </a:r>
          </a:p>
          <a:p>
            <a:r>
              <a:rPr lang="es-ES_tradnl" sz="1600" dirty="0">
                <a:solidFill>
                  <a:prstClr val="black"/>
                </a:solidFill>
              </a:rPr>
              <a:t>en aulas de ordenadores </a:t>
            </a:r>
            <a:r>
              <a:rPr lang="es-ES_tradnl" sz="1200" dirty="0">
                <a:solidFill>
                  <a:prstClr val="black"/>
                </a:solidFill>
              </a:rPr>
              <a:t>( compartir </a:t>
            </a:r>
            <a:r>
              <a:rPr lang="es-ES_tradnl" sz="1200" dirty="0" err="1">
                <a:solidFill>
                  <a:prstClr val="black"/>
                </a:solidFill>
              </a:rPr>
              <a:t>moodle</a:t>
            </a:r>
            <a:r>
              <a:rPr lang="es-ES_tradnl" sz="1200" dirty="0">
                <a:solidFill>
                  <a:prstClr val="black"/>
                </a:solidFill>
              </a:rPr>
              <a:t>, blog)           </a:t>
            </a:r>
            <a:endParaRPr lang="es-ES_tradnl" sz="1600" dirty="0">
              <a:solidFill>
                <a:prstClr val="black"/>
              </a:solidFill>
            </a:endParaRPr>
          </a:p>
          <a:p>
            <a:r>
              <a:rPr lang="pt-BR" sz="1600" dirty="0" err="1">
                <a:solidFill>
                  <a:prstClr val="black"/>
                </a:solidFill>
              </a:rPr>
              <a:t>Portafolio</a:t>
            </a:r>
            <a:r>
              <a:rPr lang="pt-BR" sz="1600" dirty="0">
                <a:solidFill>
                  <a:prstClr val="black"/>
                </a:solidFill>
              </a:rPr>
              <a:t> digital	                                               20.00%</a:t>
            </a:r>
          </a:p>
          <a:p>
            <a:r>
              <a:rPr lang="pt-BR" sz="1600" dirty="0" err="1">
                <a:solidFill>
                  <a:prstClr val="black"/>
                </a:solidFill>
              </a:rPr>
              <a:t>Realización</a:t>
            </a:r>
            <a:r>
              <a:rPr lang="pt-BR" sz="1600" dirty="0">
                <a:solidFill>
                  <a:prstClr val="black"/>
                </a:solidFill>
              </a:rPr>
              <a:t> vídeo </a:t>
            </a:r>
            <a:r>
              <a:rPr lang="pt-BR" sz="1600" dirty="0" err="1">
                <a:solidFill>
                  <a:prstClr val="black"/>
                </a:solidFill>
              </a:rPr>
              <a:t>didáctico</a:t>
            </a:r>
            <a:r>
              <a:rPr lang="pt-BR" sz="1600" dirty="0">
                <a:solidFill>
                  <a:prstClr val="black"/>
                </a:solidFill>
              </a:rPr>
              <a:t>                                   20.00%</a:t>
            </a:r>
          </a:p>
          <a:p>
            <a:r>
              <a:rPr lang="hr-HR" sz="1600" b="1" dirty="0">
                <a:solidFill>
                  <a:prstClr val="black"/>
                </a:solidFill>
              </a:rPr>
              <a:t>Total:                                                               100.00%                                     </a:t>
            </a:r>
            <a:r>
              <a:rPr lang="es-ES" altLang="es-ES_tradnl" sz="1600" dirty="0">
                <a:latin typeface="+mn-lt"/>
              </a:rPr>
              <a:t>Otras consideraciones del programa de la asignatura dado a los alumnos.</a:t>
            </a:r>
          </a:p>
          <a:p>
            <a:pPr eaLnBrk="1" hangingPunct="1"/>
            <a:r>
              <a:rPr lang="hr-HR" sz="1600" b="1" dirty="0">
                <a:solidFill>
                  <a:prstClr val="black"/>
                </a:solidFill>
              </a:rPr>
              <a:t>Total:                                                                   100%</a:t>
            </a:r>
            <a:endParaRPr lang="es-ES" altLang="es-ES_tradnl" sz="1600" dirty="0">
              <a:latin typeface="+mn-lt"/>
            </a:endParaRPr>
          </a:p>
        </p:txBody>
      </p:sp>
      <p:pic>
        <p:nvPicPr>
          <p:cNvPr id="9" name="Imagen 8"/>
          <p:cNvPicPr>
            <a:picLocks noChangeAspect="1"/>
          </p:cNvPicPr>
          <p:nvPr/>
        </p:nvPicPr>
        <p:blipFill>
          <a:blip r:embed="rId3"/>
          <a:stretch>
            <a:fillRect/>
          </a:stretch>
        </p:blipFill>
        <p:spPr>
          <a:xfrm>
            <a:off x="0" y="15498"/>
            <a:ext cx="1371600" cy="1168400"/>
          </a:xfrm>
          <a:prstGeom prst="rect">
            <a:avLst/>
          </a:prstGeom>
          <a:ln>
            <a:solidFill>
              <a:schemeClr val="tx1"/>
            </a:solidFill>
          </a:ln>
        </p:spPr>
      </p:pic>
    </p:spTree>
    <p:extLst>
      <p:ext uri="{BB962C8B-B14F-4D97-AF65-F5344CB8AC3E}">
        <p14:creationId xmlns:p14="http://schemas.microsoft.com/office/powerpoint/2010/main" val="124081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E4ED45-8656-244E-8049-9BC3F8AA036B}"/>
              </a:ext>
            </a:extLst>
          </p:cNvPr>
          <p:cNvSpPr>
            <a:spLocks noGrp="1"/>
          </p:cNvSpPr>
          <p:nvPr>
            <p:ph type="title"/>
          </p:nvPr>
        </p:nvSpPr>
        <p:spPr>
          <a:xfrm>
            <a:off x="648930" y="629266"/>
            <a:ext cx="3605572" cy="1676603"/>
          </a:xfrm>
        </p:spPr>
        <p:txBody>
          <a:bodyPr>
            <a:normAutofit/>
          </a:bodyPr>
          <a:lstStyle/>
          <a:p>
            <a:endParaRPr lang="es-ES" sz="4000"/>
          </a:p>
        </p:txBody>
      </p:sp>
      <p:sp>
        <p:nvSpPr>
          <p:cNvPr id="8" name="Content Placeholder 7">
            <a:extLst>
              <a:ext uri="{FF2B5EF4-FFF2-40B4-BE49-F238E27FC236}">
                <a16:creationId xmlns:a16="http://schemas.microsoft.com/office/drawing/2014/main" id="{1ECA6B0C-257F-4885-A979-D124D0657D04}"/>
              </a:ext>
            </a:extLst>
          </p:cNvPr>
          <p:cNvSpPr>
            <a:spLocks noGrp="1"/>
          </p:cNvSpPr>
          <p:nvPr>
            <p:ph idx="1"/>
          </p:nvPr>
        </p:nvSpPr>
        <p:spPr>
          <a:xfrm>
            <a:off x="648931" y="2438401"/>
            <a:ext cx="3605571" cy="3779520"/>
          </a:xfrm>
        </p:spPr>
        <p:txBody>
          <a:bodyPr>
            <a:normAutofit/>
          </a:bodyPr>
          <a:lstStyle/>
          <a:p>
            <a:pPr marL="0" indent="0" algn="ctr">
              <a:buNone/>
            </a:pPr>
            <a:r>
              <a:rPr lang="en-US" dirty="0" err="1"/>
              <a:t>En</a:t>
            </a:r>
            <a:r>
              <a:rPr lang="en-US" dirty="0"/>
              <a:t> ese </a:t>
            </a:r>
            <a:r>
              <a:rPr lang="en-US" dirty="0" err="1"/>
              <a:t>momento</a:t>
            </a:r>
            <a:r>
              <a:rPr lang="en-US" dirty="0"/>
              <a:t> es </a:t>
            </a:r>
            <a:r>
              <a:rPr lang="en-US" dirty="0" err="1"/>
              <a:t>cuando</a:t>
            </a:r>
            <a:r>
              <a:rPr lang="en-US" dirty="0"/>
              <a:t> hay que meter la </a:t>
            </a:r>
            <a:r>
              <a:rPr lang="en-US" dirty="0" err="1"/>
              <a:t>nueva</a:t>
            </a:r>
            <a:r>
              <a:rPr lang="en-US" dirty="0"/>
              <a:t> </a:t>
            </a:r>
            <a:r>
              <a:rPr lang="en-US" dirty="0" err="1"/>
              <a:t>vivencia</a:t>
            </a:r>
            <a:r>
              <a:rPr lang="en-US" dirty="0"/>
              <a:t> y MEMORIZARLO</a:t>
            </a:r>
          </a:p>
        </p:txBody>
      </p:sp>
      <p:sp>
        <p:nvSpPr>
          <p:cNvPr id="20" name="Rectangle 10">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5A10A365-C197-5F43-9185-911FB4395D21}"/>
              </a:ext>
            </a:extLst>
          </p:cNvPr>
          <p:cNvPicPr>
            <a:picLocks noChangeAspect="1"/>
          </p:cNvPicPr>
          <p:nvPr/>
        </p:nvPicPr>
        <p:blipFill rotWithShape="1">
          <a:blip r:embed="rId2"/>
          <a:srcRect l="8754" r="4908" b="-1"/>
          <a:stretch/>
        </p:blipFill>
        <p:spPr>
          <a:xfrm>
            <a:off x="5283708" y="722376"/>
            <a:ext cx="6263640" cy="5413248"/>
          </a:xfrm>
          <a:prstGeom prst="rect">
            <a:avLst/>
          </a:prstGeom>
          <a:effectLst/>
        </p:spPr>
      </p:pic>
      <p:sp>
        <p:nvSpPr>
          <p:cNvPr id="5" name="CuadroTexto 4">
            <a:extLst>
              <a:ext uri="{FF2B5EF4-FFF2-40B4-BE49-F238E27FC236}">
                <a16:creationId xmlns:a16="http://schemas.microsoft.com/office/drawing/2014/main" id="{07FED4E7-7CCD-0746-83D4-C010172CF641}"/>
              </a:ext>
            </a:extLst>
          </p:cNvPr>
          <p:cNvSpPr txBox="1"/>
          <p:nvPr/>
        </p:nvSpPr>
        <p:spPr>
          <a:xfrm>
            <a:off x="671517" y="6298594"/>
            <a:ext cx="5881675" cy="584775"/>
          </a:xfrm>
          <a:prstGeom prst="rect">
            <a:avLst/>
          </a:prstGeom>
          <a:solidFill>
            <a:schemeClr val="accent6">
              <a:lumMod val="40000"/>
              <a:lumOff val="60000"/>
            </a:schemeClr>
          </a:solidFill>
        </p:spPr>
        <p:txBody>
          <a:bodyPr wrap="none" rtlCol="0">
            <a:spAutoFit/>
          </a:bodyPr>
          <a:lstStyle/>
          <a:p>
            <a:r>
              <a:rPr lang="es-ES" sz="3200" dirty="0"/>
              <a:t>MEMORIA AL FINAL DEL PROCESO</a:t>
            </a:r>
          </a:p>
        </p:txBody>
      </p:sp>
    </p:spTree>
    <p:extLst>
      <p:ext uri="{BB962C8B-B14F-4D97-AF65-F5344CB8AC3E}">
        <p14:creationId xmlns:p14="http://schemas.microsoft.com/office/powerpoint/2010/main" val="138831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610EF-6597-D64F-A21C-950B523CAEE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6AFCB837-7F12-F942-9D09-36248F213910}"/>
              </a:ext>
            </a:extLst>
          </p:cNvPr>
          <p:cNvSpPr>
            <a:spLocks noGrp="1"/>
          </p:cNvSpPr>
          <p:nvPr>
            <p:ph idx="1"/>
          </p:nvPr>
        </p:nvSpPr>
        <p:spPr/>
        <p:txBody>
          <a:bodyPr/>
          <a:lstStyle/>
          <a:p>
            <a:endParaRPr lang="es-ES"/>
          </a:p>
        </p:txBody>
      </p:sp>
    </p:spTree>
    <p:extLst>
      <p:ext uri="{BB962C8B-B14F-4D97-AF65-F5344CB8AC3E}">
        <p14:creationId xmlns:p14="http://schemas.microsoft.com/office/powerpoint/2010/main" val="1225211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sz="half" idx="1"/>
          </p:nvPr>
        </p:nvSpPr>
        <p:spPr>
          <a:xfrm>
            <a:off x="1565564" y="548680"/>
            <a:ext cx="10434652" cy="6309320"/>
          </a:xfrm>
          <a:ln>
            <a:solidFill>
              <a:schemeClr val="tx1"/>
            </a:solidFill>
          </a:ln>
        </p:spPr>
        <p:txBody>
          <a:bodyPr>
            <a:normAutofit fontScale="25000" lnSpcReduction="20000"/>
          </a:bodyPr>
          <a:lstStyle/>
          <a:p>
            <a:pPr>
              <a:spcAft>
                <a:spcPts val="0"/>
              </a:spcAft>
            </a:pPr>
            <a:endParaRPr lang="es-ES_tradnl" sz="7200" b="1" dirty="0">
              <a:latin typeface="Verdana" charset="0"/>
              <a:ea typeface="Verdana" charset="0"/>
              <a:cs typeface="Verdana" charset="0"/>
            </a:endParaRPr>
          </a:p>
          <a:p>
            <a:pPr>
              <a:spcAft>
                <a:spcPts val="0"/>
              </a:spcAft>
            </a:pPr>
            <a:r>
              <a:rPr lang="es-ES_tradnl" sz="5600" b="1" dirty="0">
                <a:latin typeface="Verdana" charset="0"/>
                <a:ea typeface="Verdana" charset="0"/>
                <a:cs typeface="Verdana" charset="0"/>
              </a:rPr>
              <a:t>Google Docs</a:t>
            </a:r>
            <a:r>
              <a:rPr lang="es-ES_tradnl" sz="5600" dirty="0">
                <a:latin typeface="Verdana" charset="0"/>
                <a:ea typeface="Verdana" charset="0"/>
                <a:cs typeface="Verdana" charset="0"/>
              </a:rPr>
              <a:t>. ¿Qué es ? ¿</a:t>
            </a:r>
            <a:r>
              <a:rPr lang="es-ES_tradnl" sz="5600" dirty="0" err="1">
                <a:latin typeface="Verdana" charset="0"/>
                <a:ea typeface="Verdana" charset="0"/>
                <a:cs typeface="Verdana" charset="0"/>
              </a:rPr>
              <a:t>Qu</a:t>
            </a:r>
            <a:r>
              <a:rPr lang="es-ES" sz="5600" dirty="0">
                <a:latin typeface="Verdana" charset="0"/>
                <a:ea typeface="Verdana" charset="0"/>
                <a:cs typeface="Verdana" charset="0"/>
              </a:rPr>
              <a:t>é</a:t>
            </a:r>
            <a:r>
              <a:rPr lang="es-ES_tradnl" sz="5600" dirty="0">
                <a:latin typeface="Verdana" charset="0"/>
                <a:ea typeface="Verdana" charset="0"/>
                <a:cs typeface="Verdana" charset="0"/>
              </a:rPr>
              <a:t> se necesita?, ¿ Para qué se aplica?</a:t>
            </a:r>
          </a:p>
          <a:p>
            <a:pPr marL="92075" indent="0">
              <a:spcAft>
                <a:spcPts val="0"/>
              </a:spcAft>
              <a:buNone/>
            </a:pPr>
            <a:r>
              <a:rPr lang="es-ES_tradnl" sz="5600" dirty="0">
                <a:latin typeface="Verdana" charset="0"/>
                <a:ea typeface="Verdana" charset="0"/>
                <a:cs typeface="Verdana" charset="0"/>
              </a:rPr>
              <a:t>EMAIL</a:t>
            </a:r>
          </a:p>
          <a:p>
            <a:pPr marL="92075" indent="0">
              <a:spcAft>
                <a:spcPts val="0"/>
              </a:spcAft>
              <a:buNone/>
            </a:pPr>
            <a:r>
              <a:rPr lang="es-ES_tradnl" sz="5600" dirty="0">
                <a:latin typeface="Verdana" charset="0"/>
                <a:ea typeface="Verdana" charset="0"/>
                <a:cs typeface="Verdana" charset="0"/>
              </a:rPr>
              <a:t>EXCEL</a:t>
            </a:r>
          </a:p>
          <a:p>
            <a:pPr marL="92075" indent="0">
              <a:spcAft>
                <a:spcPts val="0"/>
              </a:spcAft>
              <a:buNone/>
            </a:pPr>
            <a:r>
              <a:rPr lang="es-ES_tradnl" sz="5600" dirty="0">
                <a:latin typeface="Verdana" charset="0"/>
                <a:ea typeface="Verdana" charset="0"/>
                <a:cs typeface="Verdana" charset="0"/>
              </a:rPr>
              <a:t>DRIVE</a:t>
            </a:r>
          </a:p>
          <a:p>
            <a:pPr marL="92075" indent="0">
              <a:spcAft>
                <a:spcPts val="0"/>
              </a:spcAft>
              <a:buNone/>
            </a:pPr>
            <a:r>
              <a:rPr lang="es-ES_tradnl" sz="5600" dirty="0">
                <a:latin typeface="Verdana" charset="0"/>
                <a:ea typeface="Verdana" charset="0"/>
                <a:cs typeface="Verdana" charset="0"/>
              </a:rPr>
              <a:t>DOC</a:t>
            </a:r>
          </a:p>
          <a:p>
            <a:pPr marL="92075" indent="0">
              <a:spcAft>
                <a:spcPts val="0"/>
              </a:spcAft>
              <a:buNone/>
            </a:pPr>
            <a:r>
              <a:rPr lang="es-ES_tradnl" sz="5600" dirty="0">
                <a:latin typeface="Verdana" charset="0"/>
                <a:ea typeface="Verdana" charset="0"/>
                <a:cs typeface="Verdana" charset="0"/>
              </a:rPr>
              <a:t>FORMULARIO</a:t>
            </a:r>
          </a:p>
          <a:p>
            <a:pPr marL="92075" indent="0">
              <a:spcAft>
                <a:spcPts val="0"/>
              </a:spcAft>
              <a:buNone/>
            </a:pPr>
            <a:r>
              <a:rPr lang="es-ES_tradnl" sz="5600" dirty="0">
                <a:latin typeface="Verdana" charset="0"/>
                <a:ea typeface="Verdana" charset="0"/>
                <a:cs typeface="Verdana" charset="0"/>
              </a:rPr>
              <a:t>CALENDAR</a:t>
            </a:r>
          </a:p>
          <a:p>
            <a:pPr marL="92075" indent="0">
              <a:spcAft>
                <a:spcPts val="0"/>
              </a:spcAft>
              <a:buNone/>
            </a:pPr>
            <a:r>
              <a:rPr lang="es-ES_tradnl" sz="5600" dirty="0">
                <a:latin typeface="Verdana" charset="0"/>
                <a:ea typeface="Verdana" charset="0"/>
                <a:cs typeface="Verdana" charset="0"/>
              </a:rPr>
              <a:t>BLOGGER</a:t>
            </a:r>
          </a:p>
          <a:p>
            <a:pPr marL="92075" indent="0">
              <a:spcAft>
                <a:spcPts val="0"/>
              </a:spcAft>
              <a:buNone/>
            </a:pPr>
            <a:r>
              <a:rPr lang="es-ES_tradnl" sz="7200" dirty="0">
                <a:latin typeface="Verdana" charset="0"/>
                <a:ea typeface="Verdana" charset="0"/>
                <a:cs typeface="Verdana" charset="0"/>
              </a:rPr>
              <a:t> </a:t>
            </a:r>
          </a:p>
          <a:p>
            <a:pPr marL="92075" indent="0">
              <a:spcAft>
                <a:spcPts val="0"/>
              </a:spcAft>
              <a:buNone/>
            </a:pPr>
            <a:r>
              <a:rPr lang="es-ES_tradnl" sz="7200" dirty="0">
                <a:latin typeface="Verdana" charset="0"/>
                <a:ea typeface="Verdana" charset="0"/>
                <a:cs typeface="Verdana" charset="0"/>
              </a:rPr>
              <a:t>Tareas:</a:t>
            </a:r>
          </a:p>
          <a:p>
            <a:pPr lvl="0" indent="-342900">
              <a:spcAft>
                <a:spcPts val="0"/>
              </a:spcAft>
              <a:buFont typeface="+mj-lt"/>
              <a:buAutoNum type="arabicPeriod"/>
            </a:pPr>
            <a:r>
              <a:rPr lang="es-ES_tradnl" sz="4800" dirty="0">
                <a:latin typeface="Verdana" charset="0"/>
                <a:ea typeface="Verdana" charset="0"/>
                <a:cs typeface="Verdana" charset="0"/>
              </a:rPr>
              <a:t>Simulaciones de experimentos </a:t>
            </a:r>
            <a:r>
              <a:rPr lang="es-ES_tradnl" sz="4800" dirty="0" err="1">
                <a:latin typeface="Verdana" charset="0"/>
                <a:ea typeface="Verdana" charset="0"/>
                <a:cs typeface="Verdana" charset="0"/>
              </a:rPr>
              <a:t>cient</a:t>
            </a:r>
            <a:r>
              <a:rPr lang="es-ES" sz="4800" dirty="0" err="1">
                <a:latin typeface="Verdana" charset="0"/>
                <a:ea typeface="Verdana" charset="0"/>
                <a:cs typeface="Verdana" charset="0"/>
              </a:rPr>
              <a:t>íficos</a:t>
            </a:r>
            <a:r>
              <a:rPr lang="es-ES" sz="4800" dirty="0">
                <a:latin typeface="Verdana" charset="0"/>
                <a:ea typeface="Verdana" charset="0"/>
                <a:cs typeface="Verdana" charset="0"/>
              </a:rPr>
              <a:t> UC</a:t>
            </a:r>
          </a:p>
          <a:p>
            <a:pPr marL="0" lvl="0" indent="0">
              <a:spcAft>
                <a:spcPts val="0"/>
              </a:spcAft>
              <a:buNone/>
            </a:pPr>
            <a:endParaRPr lang="es-ES" sz="4800" dirty="0">
              <a:latin typeface="Verdana" charset="0"/>
              <a:ea typeface="Verdana" charset="0"/>
              <a:cs typeface="Verdana" charset="0"/>
            </a:endParaRPr>
          </a:p>
          <a:p>
            <a:pPr lvl="0" indent="-342900">
              <a:spcAft>
                <a:spcPts val="0"/>
              </a:spcAft>
              <a:buFont typeface="+mj-lt"/>
              <a:buAutoNum type="arabicPeriod"/>
            </a:pPr>
            <a:r>
              <a:rPr lang="es-ES_tradnl" sz="4800" dirty="0">
                <a:latin typeface="Verdana" charset="0"/>
                <a:ea typeface="Verdana" charset="0"/>
                <a:cs typeface="Verdana" charset="0"/>
              </a:rPr>
              <a:t>Compartir un Excel con el profesor sobre datos de aves y de clima, también gráficos.</a:t>
            </a:r>
          </a:p>
          <a:p>
            <a:pPr lvl="0" indent="-342900">
              <a:spcAft>
                <a:spcPts val="0"/>
              </a:spcAft>
              <a:buFont typeface="+mj-lt"/>
              <a:buAutoNum type="arabicPeriod"/>
            </a:pPr>
            <a:endParaRPr lang="es-ES_tradnl" sz="4800" dirty="0">
              <a:latin typeface="Verdana" charset="0"/>
              <a:ea typeface="Verdana" charset="0"/>
              <a:cs typeface="Verdana" charset="0"/>
            </a:endParaRPr>
          </a:p>
          <a:p>
            <a:pPr lvl="0" indent="-342900">
              <a:spcAft>
                <a:spcPts val="0"/>
              </a:spcAft>
              <a:buFont typeface="+mj-lt"/>
              <a:buAutoNum type="arabicPeriod"/>
            </a:pPr>
            <a:r>
              <a:rPr lang="es-ES_tradnl" sz="4800" dirty="0">
                <a:latin typeface="Verdana" charset="0"/>
                <a:ea typeface="Verdana" charset="0"/>
                <a:cs typeface="Verdana" charset="0"/>
              </a:rPr>
              <a:t>Realizar un documento en </a:t>
            </a:r>
            <a:r>
              <a:rPr lang="es-ES_tradnl" sz="4800" dirty="0" err="1">
                <a:latin typeface="Verdana" charset="0"/>
                <a:ea typeface="Verdana" charset="0"/>
                <a:cs typeface="Verdana" charset="0"/>
              </a:rPr>
              <a:t>powerpoint</a:t>
            </a:r>
            <a:r>
              <a:rPr lang="es-ES_tradnl" sz="4800" dirty="0">
                <a:latin typeface="Verdana" charset="0"/>
                <a:ea typeface="Verdana" charset="0"/>
                <a:cs typeface="Verdana" charset="0"/>
              </a:rPr>
              <a:t> o similar sobre un contenido de Ciencias Experimentales de uno de los niveles de primaria mediante enlace con el profesor.</a:t>
            </a:r>
          </a:p>
          <a:p>
            <a:pPr lvl="0" indent="-342900">
              <a:spcAft>
                <a:spcPts val="0"/>
              </a:spcAft>
              <a:buFont typeface="+mj-lt"/>
              <a:buAutoNum type="arabicPeriod"/>
            </a:pPr>
            <a:endParaRPr lang="es-ES_tradnl" sz="4800" dirty="0">
              <a:latin typeface="Verdana" charset="0"/>
              <a:ea typeface="Verdana" charset="0"/>
              <a:cs typeface="Verdana" charset="0"/>
            </a:endParaRPr>
          </a:p>
          <a:p>
            <a:pPr lvl="0" indent="-342900">
              <a:spcAft>
                <a:spcPts val="0"/>
              </a:spcAft>
              <a:buFont typeface="+mj-lt"/>
              <a:buAutoNum type="arabicPeriod"/>
            </a:pPr>
            <a:r>
              <a:rPr lang="es-ES_tradnl" sz="4800" dirty="0">
                <a:latin typeface="Verdana" charset="0"/>
                <a:ea typeface="Verdana" charset="0"/>
                <a:cs typeface="Verdana" charset="0"/>
              </a:rPr>
              <a:t>Realizar un formulario sobre el tema elegido</a:t>
            </a:r>
          </a:p>
          <a:p>
            <a:pPr lvl="0" indent="-342900">
              <a:spcAft>
                <a:spcPts val="0"/>
              </a:spcAft>
              <a:buFont typeface="+mj-lt"/>
              <a:buAutoNum type="arabicPeriod"/>
            </a:pPr>
            <a:endParaRPr lang="es-ES_tradnl" sz="4800" dirty="0">
              <a:latin typeface="Verdana" charset="0"/>
              <a:ea typeface="Verdana" charset="0"/>
              <a:cs typeface="Verdana" charset="0"/>
            </a:endParaRPr>
          </a:p>
          <a:p>
            <a:pPr lvl="0" indent="-342900">
              <a:spcAft>
                <a:spcPts val="0"/>
              </a:spcAft>
              <a:buFont typeface="+mj-lt"/>
              <a:buAutoNum type="arabicPeriod"/>
            </a:pPr>
            <a:r>
              <a:rPr lang="es-ES_tradnl" sz="4800" dirty="0">
                <a:latin typeface="Verdana" charset="0"/>
                <a:ea typeface="Verdana" charset="0"/>
                <a:cs typeface="Verdana" charset="0"/>
              </a:rPr>
              <a:t>Blog de aula en la plataforma que deseada, </a:t>
            </a:r>
            <a:r>
              <a:rPr lang="es-ES_tradnl" sz="4800" dirty="0" err="1">
                <a:latin typeface="Verdana" charset="0"/>
                <a:ea typeface="Verdana" charset="0"/>
                <a:cs typeface="Verdana" charset="0"/>
              </a:rPr>
              <a:t>blogger</a:t>
            </a:r>
            <a:r>
              <a:rPr lang="es-ES_tradnl" sz="4800" dirty="0">
                <a:latin typeface="Verdana" charset="0"/>
                <a:ea typeface="Verdana" charset="0"/>
                <a:cs typeface="Verdana" charset="0"/>
              </a:rPr>
              <a:t>  o </a:t>
            </a:r>
            <a:r>
              <a:rPr lang="es-ES_tradnl" sz="4800" dirty="0" err="1">
                <a:latin typeface="Verdana" charset="0"/>
                <a:ea typeface="Verdana" charset="0"/>
                <a:cs typeface="Verdana" charset="0"/>
              </a:rPr>
              <a:t>Wordpress</a:t>
            </a:r>
            <a:r>
              <a:rPr lang="es-ES_tradnl" sz="4800" dirty="0">
                <a:latin typeface="Verdana" charset="0"/>
                <a:ea typeface="Verdana" charset="0"/>
                <a:cs typeface="Verdana" charset="0"/>
              </a:rPr>
              <a:t>.</a:t>
            </a:r>
          </a:p>
          <a:p>
            <a:pPr marL="457200">
              <a:spcAft>
                <a:spcPts val="0"/>
              </a:spcAft>
            </a:pPr>
            <a:r>
              <a:rPr lang="es-ES_tradnl" sz="4800" b="1" dirty="0" err="1">
                <a:solidFill>
                  <a:srgbClr val="353535"/>
                </a:solidFill>
                <a:latin typeface="Verdana" charset="0"/>
                <a:ea typeface="Verdana" charset="0"/>
                <a:cs typeface="Verdana" charset="0"/>
              </a:rPr>
              <a:t>Souncloud</a:t>
            </a:r>
            <a:endParaRPr lang="es-ES_tradnl" sz="4800" b="1" dirty="0">
              <a:latin typeface="Verdana" charset="0"/>
              <a:ea typeface="Verdana" charset="0"/>
              <a:cs typeface="Verdana" charset="0"/>
            </a:endParaRPr>
          </a:p>
          <a:p>
            <a:pPr marL="457200">
              <a:spcAft>
                <a:spcPts val="0"/>
              </a:spcAft>
            </a:pPr>
            <a:r>
              <a:rPr lang="es-ES_tradnl" sz="4800" b="1" dirty="0" err="1">
                <a:solidFill>
                  <a:srgbClr val="353535"/>
                </a:solidFill>
                <a:latin typeface="Verdana" charset="0"/>
                <a:ea typeface="Verdana" charset="0"/>
                <a:cs typeface="Verdana" charset="0"/>
              </a:rPr>
              <a:t>Padlet</a:t>
            </a:r>
            <a:endParaRPr lang="es-ES_tradnl" sz="4800" b="1" dirty="0">
              <a:latin typeface="Verdana" charset="0"/>
              <a:ea typeface="Verdana" charset="0"/>
              <a:cs typeface="Verdana" charset="0"/>
            </a:endParaRPr>
          </a:p>
          <a:p>
            <a:pPr marL="457200">
              <a:spcAft>
                <a:spcPts val="0"/>
              </a:spcAft>
            </a:pPr>
            <a:r>
              <a:rPr lang="es-ES_tradnl" sz="4800" b="1" dirty="0" err="1">
                <a:latin typeface="Verdana" charset="0"/>
                <a:ea typeface="Verdana" charset="0"/>
                <a:cs typeface="Verdana" charset="0"/>
              </a:rPr>
              <a:t>Screen</a:t>
            </a:r>
            <a:r>
              <a:rPr lang="es-ES_tradnl" sz="4800" b="1" dirty="0">
                <a:latin typeface="Verdana" charset="0"/>
                <a:ea typeface="Verdana" charset="0"/>
                <a:cs typeface="Verdana" charset="0"/>
              </a:rPr>
              <a:t> o </a:t>
            </a:r>
            <a:r>
              <a:rPr lang="es-ES_tradnl" sz="4800" b="1" dirty="0" err="1">
                <a:latin typeface="Verdana" charset="0"/>
                <a:ea typeface="Verdana" charset="0"/>
                <a:cs typeface="Verdana" charset="0"/>
              </a:rPr>
              <a:t>matic</a:t>
            </a:r>
            <a:r>
              <a:rPr lang="es-ES_tradnl" sz="4800" b="1" dirty="0">
                <a:latin typeface="Verdana" charset="0"/>
                <a:ea typeface="Verdana" charset="0"/>
                <a:cs typeface="Verdana" charset="0"/>
              </a:rPr>
              <a:t>. Vídeo ciencia </a:t>
            </a:r>
          </a:p>
          <a:p>
            <a:pPr marL="457200">
              <a:spcAft>
                <a:spcPts val="0"/>
              </a:spcAft>
            </a:pPr>
            <a:r>
              <a:rPr lang="es-ES_tradnl" sz="4800" b="1" dirty="0" err="1">
                <a:latin typeface="Verdana" charset="0"/>
                <a:ea typeface="Verdana" charset="0"/>
                <a:cs typeface="Verdana" charset="0"/>
              </a:rPr>
              <a:t>Inscripci</a:t>
            </a:r>
            <a:r>
              <a:rPr lang="es-ES" sz="4800" b="1" dirty="0" err="1">
                <a:latin typeface="Verdana" charset="0"/>
                <a:ea typeface="Verdana" charset="0"/>
                <a:cs typeface="Verdana" charset="0"/>
              </a:rPr>
              <a:t>ón</a:t>
            </a:r>
            <a:r>
              <a:rPr lang="es-ES" sz="4800" b="1" dirty="0">
                <a:latin typeface="Verdana" charset="0"/>
                <a:ea typeface="Verdana" charset="0"/>
                <a:cs typeface="Verdana" charset="0"/>
              </a:rPr>
              <a:t> </a:t>
            </a:r>
            <a:r>
              <a:rPr lang="es-ES_tradnl" sz="4800" b="1" dirty="0" err="1">
                <a:latin typeface="Verdana" charset="0"/>
                <a:ea typeface="Verdana" charset="0"/>
                <a:cs typeface="Verdana" charset="0"/>
              </a:rPr>
              <a:t>Edpuzzle</a:t>
            </a:r>
            <a:r>
              <a:rPr lang="es-ES_tradnl" sz="4800" b="1" dirty="0">
                <a:latin typeface="Verdana" charset="0"/>
                <a:ea typeface="Verdana" charset="0"/>
                <a:cs typeface="Verdana" charset="0"/>
              </a:rPr>
              <a:t> y  otro video enriquecido sobre su </a:t>
            </a:r>
            <a:r>
              <a:rPr lang="es-ES_tradnl" sz="4800" b="1" dirty="0" err="1">
                <a:latin typeface="Verdana" charset="0"/>
                <a:ea typeface="Verdana" charset="0"/>
                <a:cs typeface="Verdana" charset="0"/>
              </a:rPr>
              <a:t>powert</a:t>
            </a:r>
            <a:endParaRPr lang="es-ES_tradnl" sz="4800" b="1" dirty="0">
              <a:latin typeface="Verdana" charset="0"/>
              <a:ea typeface="Verdana" charset="0"/>
              <a:cs typeface="Verdana" charset="0"/>
            </a:endParaRPr>
          </a:p>
          <a:p>
            <a:pPr marL="457200">
              <a:spcAft>
                <a:spcPts val="0"/>
              </a:spcAft>
            </a:pPr>
            <a:r>
              <a:rPr lang="es-ES_tradnl" sz="4800" b="1" dirty="0">
                <a:latin typeface="Verdana" charset="0"/>
                <a:ea typeface="Verdana" charset="0"/>
                <a:cs typeface="Verdana" charset="0"/>
              </a:rPr>
              <a:t>Actividades interactivas de ciencias. </a:t>
            </a:r>
          </a:p>
          <a:p>
            <a:pPr marL="457200">
              <a:spcAft>
                <a:spcPts val="0"/>
              </a:spcAft>
            </a:pPr>
            <a:r>
              <a:rPr lang="es-ES_tradnl" sz="4800" b="1" dirty="0">
                <a:latin typeface="Verdana" charset="0"/>
                <a:ea typeface="Verdana" charset="0"/>
                <a:cs typeface="Verdana" charset="0"/>
              </a:rPr>
              <a:t>Pinterest. Conocer y realizar un </a:t>
            </a:r>
            <a:r>
              <a:rPr lang="es-ES_tradnl" sz="4800" b="1" dirty="0" err="1">
                <a:latin typeface="Verdana" charset="0"/>
                <a:ea typeface="Verdana" charset="0"/>
                <a:cs typeface="Verdana" charset="0"/>
              </a:rPr>
              <a:t>tabl</a:t>
            </a:r>
            <a:r>
              <a:rPr lang="es-ES" sz="4800" b="1" dirty="0" err="1">
                <a:latin typeface="Verdana" charset="0"/>
                <a:ea typeface="Verdana" charset="0"/>
                <a:cs typeface="Verdana" charset="0"/>
              </a:rPr>
              <a:t>ón</a:t>
            </a:r>
            <a:r>
              <a:rPr lang="es-ES" sz="4800" b="1" dirty="0">
                <a:latin typeface="Verdana" charset="0"/>
                <a:ea typeface="Verdana" charset="0"/>
                <a:cs typeface="Verdana" charset="0"/>
              </a:rPr>
              <a:t> de la asignatura en PADLET</a:t>
            </a:r>
          </a:p>
          <a:p>
            <a:pPr marL="206375" indent="0">
              <a:spcAft>
                <a:spcPts val="0"/>
              </a:spcAft>
              <a:buNone/>
            </a:pPr>
            <a:endParaRPr lang="es-ES" sz="4800" b="1" dirty="0">
              <a:latin typeface="Verdana" charset="0"/>
              <a:ea typeface="Verdana" charset="0"/>
              <a:cs typeface="Verdana" charset="0"/>
            </a:endParaRPr>
          </a:p>
          <a:p>
            <a:pPr marL="206375" indent="0">
              <a:spcAft>
                <a:spcPts val="0"/>
              </a:spcAft>
              <a:buNone/>
            </a:pPr>
            <a:r>
              <a:rPr lang="es-ES_tradnl" sz="4800" dirty="0">
                <a:latin typeface="Verdana" charset="0"/>
                <a:ea typeface="Verdana" charset="0"/>
                <a:cs typeface="Verdana" charset="0"/>
              </a:rPr>
              <a:t>Plataforma de aprendizaje </a:t>
            </a:r>
            <a:r>
              <a:rPr lang="es-ES_tradnl" sz="4800" dirty="0" err="1">
                <a:latin typeface="Verdana" charset="0"/>
                <a:ea typeface="Verdana" charset="0"/>
                <a:cs typeface="Verdana" charset="0"/>
              </a:rPr>
              <a:t>Edmodo</a:t>
            </a:r>
            <a:r>
              <a:rPr lang="es-ES_tradnl" sz="4800" dirty="0">
                <a:latin typeface="Verdana" charset="0"/>
                <a:ea typeface="Verdana" charset="0"/>
                <a:cs typeface="Verdana" charset="0"/>
              </a:rPr>
              <a:t> ??</a:t>
            </a:r>
          </a:p>
          <a:p>
            <a:pPr marL="92075" indent="0">
              <a:buNone/>
            </a:pPr>
            <a:r>
              <a:rPr lang="es-ES_tradnl" sz="4800" dirty="0">
                <a:latin typeface="Verdana" charset="0"/>
                <a:ea typeface="Verdana" charset="0"/>
                <a:cs typeface="Verdana" charset="0"/>
              </a:rPr>
              <a:t>Impacto social y ambiental por el uso de las TIC</a:t>
            </a:r>
            <a:r>
              <a:rPr lang="es-ES_tradnl" sz="7200" dirty="0">
                <a:latin typeface="Verdana" charset="0"/>
                <a:ea typeface="Verdana" charset="0"/>
                <a:cs typeface="Verdana"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lang="es-ES_tradnl" dirty="0"/>
          </a:p>
        </p:txBody>
      </p:sp>
      <p:sp>
        <p:nvSpPr>
          <p:cNvPr id="4" name="Título 3"/>
          <p:cNvSpPr>
            <a:spLocks noGrp="1"/>
          </p:cNvSpPr>
          <p:nvPr>
            <p:ph type="title"/>
          </p:nvPr>
        </p:nvSpPr>
        <p:spPr/>
        <p:txBody>
          <a:bodyPr/>
          <a:lstStyle/>
          <a:p>
            <a:endParaRPr lang="es-ES_tradnl"/>
          </a:p>
        </p:txBody>
      </p:sp>
      <p:sp>
        <p:nvSpPr>
          <p:cNvPr id="5" name="Marcador de contenido 4"/>
          <p:cNvSpPr>
            <a:spLocks noGrp="1"/>
          </p:cNvSpPr>
          <p:nvPr>
            <p:ph sz="quarter" idx="10"/>
          </p:nvPr>
        </p:nvSpPr>
        <p:spPr>
          <a:xfrm>
            <a:off x="1199456" y="96620"/>
            <a:ext cx="10657184" cy="360040"/>
          </a:xfrm>
          <a:solidFill>
            <a:schemeClr val="accent6">
              <a:lumMod val="20000"/>
              <a:lumOff val="80000"/>
            </a:schemeClr>
          </a:solidFill>
          <a:ln>
            <a:solidFill>
              <a:schemeClr val="tx2"/>
            </a:solidFill>
          </a:ln>
        </p:spPr>
        <p:txBody>
          <a:bodyPr/>
          <a:lstStyle/>
          <a:p>
            <a:pPr algn="ctr"/>
            <a:r>
              <a:rPr lang="es-ES_tradnl" dirty="0"/>
              <a:t>ALGUNAS DE LAS ACTIVIDADES QUE SE REALIZAR</a:t>
            </a:r>
            <a:r>
              <a:rPr lang="es-ES" dirty="0"/>
              <a:t>ÁN EN LA ASIGNATURA:</a:t>
            </a:r>
            <a:endParaRPr lang="es-ES_tradnl" dirty="0"/>
          </a:p>
        </p:txBody>
      </p:sp>
      <p:sp>
        <p:nvSpPr>
          <p:cNvPr id="6" name="Rectángulo 5"/>
          <p:cNvSpPr/>
          <p:nvPr/>
        </p:nvSpPr>
        <p:spPr>
          <a:xfrm>
            <a:off x="3048000" y="1582341"/>
            <a:ext cx="6096000" cy="646331"/>
          </a:xfrm>
          <a:prstGeom prst="rect">
            <a:avLst/>
          </a:prstGeom>
        </p:spPr>
        <p:txBody>
          <a:bodyPr>
            <a:spAutoFit/>
          </a:bodyPr>
          <a:lstStyle/>
          <a:p>
            <a:r>
              <a:rPr lang="es-ES_tradnl" b="1" dirty="0"/>
              <a:t>	</a:t>
            </a:r>
          </a:p>
          <a:p>
            <a:r>
              <a:rPr lang="es-ES_tradnl" dirty="0"/>
              <a:t>-.</a:t>
            </a:r>
          </a:p>
        </p:txBody>
      </p:sp>
      <p:pic>
        <p:nvPicPr>
          <p:cNvPr id="7" name="Imagen 4"/>
          <p:cNvPicPr>
            <a:picLocks noChangeAspect="1"/>
          </p:cNvPicPr>
          <p:nvPr/>
        </p:nvPicPr>
        <p:blipFill>
          <a:blip r:embed="rId2"/>
          <a:stretch>
            <a:fillRect/>
          </a:stretch>
        </p:blipFill>
        <p:spPr>
          <a:xfrm>
            <a:off x="0" y="6237"/>
            <a:ext cx="1371600" cy="1168400"/>
          </a:xfrm>
          <a:prstGeom prst="rect">
            <a:avLst/>
          </a:prstGeom>
          <a:ln>
            <a:solidFill>
              <a:schemeClr val="tx1"/>
            </a:solidFill>
          </a:ln>
        </p:spPr>
      </p:pic>
    </p:spTree>
    <p:extLst>
      <p:ext uri="{BB962C8B-B14F-4D97-AF65-F5344CB8AC3E}">
        <p14:creationId xmlns:p14="http://schemas.microsoft.com/office/powerpoint/2010/main" val="267440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38200" y="498764"/>
            <a:ext cx="10515600" cy="5678199"/>
          </a:xfrm>
          <a:ln>
            <a:solidFill>
              <a:schemeClr val="tx1"/>
            </a:solidFill>
          </a:ln>
        </p:spPr>
        <p:txBody>
          <a:bodyPr>
            <a:normAutofit fontScale="40000" lnSpcReduction="20000"/>
          </a:bodyPr>
          <a:lstStyle/>
          <a:p>
            <a:pPr marL="92075" indent="0">
              <a:spcAft>
                <a:spcPts val="0"/>
              </a:spcAft>
              <a:buNone/>
            </a:pPr>
            <a:r>
              <a:rPr lang="es-ES_tradnl" b="1" dirty="0">
                <a:latin typeface="Verdana" charset="0"/>
                <a:ea typeface="Verdana" charset="0"/>
                <a:cs typeface="Verdana" charset="0"/>
              </a:rPr>
              <a:t>Las tics para futuros profesores</a:t>
            </a:r>
          </a:p>
          <a:p>
            <a:pPr marL="92075" indent="0">
              <a:spcAft>
                <a:spcPts val="0"/>
              </a:spcAft>
              <a:buNone/>
            </a:pPr>
            <a:r>
              <a:rPr lang="es-ES_tradnl" b="1" dirty="0">
                <a:solidFill>
                  <a:srgbClr val="0950D0"/>
                </a:solidFill>
                <a:latin typeface="Verdana" charset="0"/>
                <a:ea typeface="Verdana" charset="0"/>
                <a:cs typeface="Verdana" charset="0"/>
                <a:hlinkClick r:id="rId2"/>
              </a:rPr>
              <a:t>http://www.educaciontrespuntocero.com/experiencias/ensenar-futuros-profesores-tic/33355.html?utm_content=bufferdad80&amp;utm_medium=social&amp;utm_source=facebook.com&amp;utm_campaign=buffer#</a:t>
            </a:r>
            <a:endParaRPr lang="es-ES_tradnl" b="1" dirty="0">
              <a:latin typeface="Verdana" charset="0"/>
              <a:ea typeface="Verdana" charset="0"/>
              <a:cs typeface="Verdana" charset="0"/>
            </a:endParaRPr>
          </a:p>
          <a:p>
            <a:pPr marL="92075" indent="0">
              <a:spcAft>
                <a:spcPts val="0"/>
              </a:spcAft>
              <a:buNone/>
            </a:pPr>
            <a:r>
              <a:rPr lang="es-ES_tradnl" b="1" dirty="0" err="1">
                <a:solidFill>
                  <a:srgbClr val="353535"/>
                </a:solidFill>
                <a:latin typeface="Verdana" charset="0"/>
                <a:ea typeface="Verdana" charset="0"/>
                <a:cs typeface="Verdana" charset="0"/>
              </a:rPr>
              <a:t>Explain</a:t>
            </a:r>
            <a:r>
              <a:rPr lang="es-ES_tradnl" b="1" dirty="0">
                <a:solidFill>
                  <a:srgbClr val="353535"/>
                </a:solidFill>
                <a:latin typeface="Verdana" charset="0"/>
                <a:ea typeface="Verdana" charset="0"/>
                <a:cs typeface="Verdana" charset="0"/>
              </a:rPr>
              <a:t> </a:t>
            </a:r>
            <a:r>
              <a:rPr lang="es-ES_tradnl" b="1" dirty="0" err="1">
                <a:solidFill>
                  <a:srgbClr val="353535"/>
                </a:solidFill>
                <a:latin typeface="Verdana" charset="0"/>
                <a:ea typeface="Verdana" charset="0"/>
                <a:cs typeface="Verdana" charset="0"/>
              </a:rPr>
              <a:t>everything</a:t>
            </a:r>
            <a:endParaRPr lang="es-ES_tradnl" b="1" dirty="0">
              <a:solidFill>
                <a:srgbClr val="353535"/>
              </a:solidFill>
              <a:latin typeface="Verdana" charset="0"/>
              <a:ea typeface="Verdana" charset="0"/>
              <a:cs typeface="Verdana" charset="0"/>
            </a:endParaRPr>
          </a:p>
          <a:p>
            <a:pPr marL="92075" indent="0">
              <a:spcAft>
                <a:spcPts val="0"/>
              </a:spcAft>
              <a:buNone/>
            </a:pPr>
            <a:r>
              <a:rPr lang="es-ES_tradnl" b="1" dirty="0" err="1">
                <a:latin typeface="Verdana" charset="0"/>
                <a:ea typeface="Verdana" charset="0"/>
                <a:cs typeface="Verdana" charset="0"/>
              </a:rPr>
              <a:t>Twiter</a:t>
            </a:r>
            <a:r>
              <a:rPr lang="es-ES_tradnl" b="1" dirty="0">
                <a:latin typeface="Verdana" charset="0"/>
                <a:ea typeface="Verdana" charset="0"/>
                <a:cs typeface="Verdana" charset="0"/>
              </a:rPr>
              <a:t> e </a:t>
            </a:r>
            <a:r>
              <a:rPr lang="es-ES_tradnl" b="1" dirty="0" err="1">
                <a:latin typeface="Verdana" charset="0"/>
                <a:ea typeface="Verdana" charset="0"/>
                <a:cs typeface="Verdana" charset="0"/>
              </a:rPr>
              <a:t>instagram</a:t>
            </a:r>
            <a:endParaRPr lang="es-ES_tradnl" b="1" dirty="0">
              <a:latin typeface="Verdana" charset="0"/>
              <a:ea typeface="Verdana" charset="0"/>
              <a:cs typeface="Verdana" charset="0"/>
            </a:endParaRPr>
          </a:p>
          <a:p>
            <a:pPr marL="92075" indent="0">
              <a:spcAft>
                <a:spcPts val="0"/>
              </a:spcAft>
              <a:buNone/>
            </a:pPr>
            <a:r>
              <a:rPr lang="es-ES_tradnl" b="1" dirty="0">
                <a:solidFill>
                  <a:srgbClr val="353535"/>
                </a:solidFill>
                <a:latin typeface="Verdana" charset="0"/>
                <a:ea typeface="Verdana" charset="0"/>
                <a:cs typeface="Verdana" charset="0"/>
              </a:rPr>
              <a:t> Otras actividades:</a:t>
            </a:r>
            <a:endParaRPr lang="es-ES_tradnl" b="1" dirty="0">
              <a:latin typeface="Verdana" charset="0"/>
              <a:ea typeface="Verdana" charset="0"/>
              <a:cs typeface="Verdana" charset="0"/>
            </a:endParaRPr>
          </a:p>
          <a:p>
            <a:pPr marL="92075" indent="0">
              <a:spcAft>
                <a:spcPts val="0"/>
              </a:spcAft>
              <a:buNone/>
            </a:pPr>
            <a:r>
              <a:rPr lang="es-ES_tradnl" b="1" dirty="0">
                <a:latin typeface="Verdana" charset="0"/>
                <a:ea typeface="Verdana" charset="0"/>
                <a:cs typeface="Verdana" charset="0"/>
              </a:rPr>
              <a:t>Visores y SIG</a:t>
            </a:r>
          </a:p>
          <a:p>
            <a:pPr marL="92075" indent="0">
              <a:spcAft>
                <a:spcPts val="0"/>
              </a:spcAft>
              <a:buNone/>
            </a:pPr>
            <a:r>
              <a:rPr lang="es-ES_tradnl" b="1" dirty="0">
                <a:latin typeface="Verdana" charset="0"/>
                <a:ea typeface="Verdana" charset="0"/>
                <a:cs typeface="Verdana" charset="0"/>
              </a:rPr>
              <a:t>Videos </a:t>
            </a:r>
            <a:r>
              <a:rPr lang="es-ES_tradnl" b="1" dirty="0" err="1">
                <a:latin typeface="Verdana" charset="0"/>
                <a:ea typeface="Verdana" charset="0"/>
                <a:cs typeface="Verdana" charset="0"/>
              </a:rPr>
              <a:t>coltan</a:t>
            </a:r>
            <a:endParaRPr lang="es-ES_tradnl" b="1" dirty="0">
              <a:latin typeface="Verdana" charset="0"/>
              <a:ea typeface="Verdana" charset="0"/>
              <a:cs typeface="Verdana" charset="0"/>
            </a:endParaRPr>
          </a:p>
          <a:p>
            <a:pPr marL="92075" indent="0">
              <a:spcAft>
                <a:spcPts val="0"/>
              </a:spcAft>
              <a:buNone/>
            </a:pPr>
            <a:r>
              <a:rPr lang="es-ES_tradnl" b="1" dirty="0">
                <a:latin typeface="Verdana" charset="0"/>
                <a:ea typeface="Verdana" charset="0"/>
                <a:cs typeface="Verdana" charset="0"/>
              </a:rPr>
              <a:t>Obsolescencia.</a:t>
            </a:r>
          </a:p>
          <a:p>
            <a:pPr marL="92075" indent="0">
              <a:spcAft>
                <a:spcPts val="0"/>
              </a:spcAft>
              <a:buNone/>
            </a:pPr>
            <a:r>
              <a:rPr lang="es-ES_tradnl" b="1" dirty="0" err="1">
                <a:latin typeface="Verdana" charset="0"/>
                <a:ea typeface="Verdana" charset="0"/>
                <a:cs typeface="Verdana" charset="0"/>
              </a:rPr>
              <a:t>Infografias</a:t>
            </a:r>
            <a:endParaRPr lang="es-ES_tradnl" b="1" dirty="0">
              <a:latin typeface="Verdana" charset="0"/>
              <a:ea typeface="Verdana" charset="0"/>
              <a:cs typeface="Verdana" charset="0"/>
            </a:endParaRPr>
          </a:p>
          <a:p>
            <a:pPr marL="92075" indent="0">
              <a:spcAft>
                <a:spcPts val="0"/>
              </a:spcAft>
              <a:buNone/>
            </a:pPr>
            <a:r>
              <a:rPr lang="es-ES_tradnl" b="1" dirty="0">
                <a:latin typeface="Verdana" charset="0"/>
                <a:ea typeface="Verdana" charset="0"/>
                <a:cs typeface="Verdana" charset="0"/>
              </a:rPr>
              <a:t>Terremotos y volcanes en el aula gracias a las tics</a:t>
            </a:r>
          </a:p>
          <a:p>
            <a:pPr marL="92075" indent="0">
              <a:spcAft>
                <a:spcPts val="0"/>
              </a:spcAft>
              <a:buNone/>
            </a:pPr>
            <a:r>
              <a:rPr lang="es-ES_tradnl" b="1" dirty="0">
                <a:latin typeface="Verdana" charset="0"/>
                <a:ea typeface="Verdana" charset="0"/>
                <a:cs typeface="Verdana" charset="0"/>
              </a:rPr>
              <a:t>Proyecto “Somos Científicos </a:t>
            </a:r>
            <a:r>
              <a:rPr lang="es-ES_tradnl" b="1" dirty="0" err="1">
                <a:latin typeface="Verdana" charset="0"/>
                <a:ea typeface="Verdana" charset="0"/>
                <a:cs typeface="Verdana" charset="0"/>
              </a:rPr>
              <a:t>sacanos</a:t>
            </a:r>
            <a:r>
              <a:rPr lang="es-ES_tradnl" b="1" dirty="0">
                <a:latin typeface="Verdana" charset="0"/>
                <a:ea typeface="Verdana" charset="0"/>
                <a:cs typeface="Verdana" charset="0"/>
              </a:rPr>
              <a:t> de </a:t>
            </a:r>
            <a:r>
              <a:rPr lang="es-ES_tradnl" b="1" dirty="0" err="1">
                <a:latin typeface="Verdana" charset="0"/>
                <a:ea typeface="Verdana" charset="0"/>
                <a:cs typeface="Verdana" charset="0"/>
              </a:rPr>
              <a:t>aqu</a:t>
            </a:r>
            <a:r>
              <a:rPr lang="es-ES" b="1" dirty="0">
                <a:latin typeface="Verdana" charset="0"/>
                <a:ea typeface="Verdana" charset="0"/>
                <a:cs typeface="Verdana" charset="0"/>
              </a:rPr>
              <a:t>í”</a:t>
            </a:r>
            <a:r>
              <a:rPr lang="es-ES_tradnl" b="1" dirty="0">
                <a:latin typeface="Verdana" charset="0"/>
                <a:ea typeface="Verdana" charset="0"/>
                <a:cs typeface="Verdana" charset="0"/>
              </a:rPr>
              <a:t>. </a:t>
            </a:r>
          </a:p>
          <a:p>
            <a:pPr marL="92075" indent="0">
              <a:spcAft>
                <a:spcPts val="0"/>
              </a:spcAft>
              <a:buNone/>
            </a:pPr>
            <a:r>
              <a:rPr lang="es-ES_tradnl" b="1" dirty="0" err="1">
                <a:latin typeface="Verdana" charset="0"/>
                <a:ea typeface="Verdana" charset="0"/>
                <a:cs typeface="Verdana" charset="0"/>
              </a:rPr>
              <a:t>Sacré</a:t>
            </a:r>
            <a:r>
              <a:rPr lang="es-ES_tradnl" b="1" dirty="0">
                <a:latin typeface="Verdana" charset="0"/>
                <a:ea typeface="Verdana" charset="0"/>
                <a:cs typeface="Verdana" charset="0"/>
              </a:rPr>
              <a:t> aves</a:t>
            </a:r>
          </a:p>
          <a:p>
            <a:pPr marL="92075" indent="0">
              <a:spcAft>
                <a:spcPts val="0"/>
              </a:spcAft>
              <a:buNone/>
            </a:pPr>
            <a:r>
              <a:rPr lang="es-ES_tradnl" b="1" dirty="0">
                <a:latin typeface="Verdana" charset="0"/>
                <a:ea typeface="Verdana" charset="0"/>
                <a:cs typeface="Verdana" charset="0"/>
              </a:rPr>
              <a:t>Actividades de </a:t>
            </a:r>
            <a:r>
              <a:rPr lang="es-ES_tradnl" b="1" dirty="0" err="1">
                <a:latin typeface="Verdana" charset="0"/>
                <a:ea typeface="Verdana" charset="0"/>
                <a:cs typeface="Verdana" charset="0"/>
              </a:rPr>
              <a:t>gamificaci</a:t>
            </a:r>
            <a:r>
              <a:rPr lang="es-ES" b="1" dirty="0" err="1">
                <a:latin typeface="Verdana" charset="0"/>
                <a:ea typeface="Verdana" charset="0"/>
                <a:cs typeface="Verdana" charset="0"/>
              </a:rPr>
              <a:t>ón</a:t>
            </a:r>
            <a:r>
              <a:rPr lang="es-ES" b="1" dirty="0">
                <a:latin typeface="Verdana" charset="0"/>
                <a:ea typeface="Verdana" charset="0"/>
                <a:cs typeface="Verdana" charset="0"/>
              </a:rPr>
              <a:t> aplicadas a la enseñanza.</a:t>
            </a:r>
          </a:p>
          <a:p>
            <a:pPr marL="92075" indent="0">
              <a:spcAft>
                <a:spcPts val="0"/>
              </a:spcAft>
              <a:buNone/>
            </a:pPr>
            <a:r>
              <a:rPr lang="es-ES" b="1" dirty="0">
                <a:latin typeface="Verdana" charset="0"/>
                <a:ea typeface="Verdana" charset="0"/>
                <a:cs typeface="Verdana" charset="0"/>
              </a:rPr>
              <a:t>Trabajo mediante editores</a:t>
            </a:r>
            <a:r>
              <a:rPr lang="es-ES_tradnl" b="1" dirty="0">
                <a:latin typeface="Verdana" charset="0"/>
                <a:ea typeface="Verdana" charset="0"/>
                <a:cs typeface="Verdana" charset="0"/>
              </a:rPr>
              <a:t> </a:t>
            </a:r>
          </a:p>
          <a:p>
            <a:pPr marL="92075" indent="0">
              <a:spcAft>
                <a:spcPts val="0"/>
              </a:spcAft>
              <a:buNone/>
            </a:pPr>
            <a:r>
              <a:rPr lang="es-ES_tradnl" b="1" dirty="0">
                <a:latin typeface="Verdana" charset="0"/>
                <a:ea typeface="Verdana" charset="0"/>
                <a:cs typeface="Verdana" charset="0"/>
              </a:rPr>
              <a:t>Aves de España</a:t>
            </a:r>
          </a:p>
          <a:p>
            <a:pPr marL="92075" indent="0">
              <a:spcAft>
                <a:spcPts val="0"/>
              </a:spcAft>
              <a:buNone/>
            </a:pPr>
            <a:r>
              <a:rPr lang="es-ES_tradnl" b="1" dirty="0" err="1">
                <a:latin typeface="Verdana" charset="0"/>
                <a:ea typeface="Verdana" charset="0"/>
                <a:cs typeface="Verdana" charset="0"/>
              </a:rPr>
              <a:t>Codigos</a:t>
            </a:r>
            <a:r>
              <a:rPr lang="es-ES_tradnl" b="1" dirty="0">
                <a:latin typeface="Verdana" charset="0"/>
                <a:ea typeface="Verdana" charset="0"/>
                <a:cs typeface="Verdana" charset="0"/>
              </a:rPr>
              <a:t> QR, </a:t>
            </a:r>
            <a:r>
              <a:rPr lang="es-ES_tradnl" b="1" dirty="0" err="1">
                <a:latin typeface="Verdana" charset="0"/>
                <a:ea typeface="Verdana" charset="0"/>
                <a:cs typeface="Verdana" charset="0"/>
              </a:rPr>
              <a:t>EquipoTablentos</a:t>
            </a:r>
            <a:r>
              <a:rPr lang="es-ES_tradnl" b="1" dirty="0">
                <a:latin typeface="Verdana" charset="0"/>
                <a:ea typeface="Verdana" charset="0"/>
                <a:cs typeface="Verdana" charset="0"/>
              </a:rPr>
              <a:t> </a:t>
            </a:r>
          </a:p>
          <a:p>
            <a:pPr marL="92075" indent="0">
              <a:spcAft>
                <a:spcPts val="0"/>
              </a:spcAft>
              <a:buNone/>
            </a:pPr>
            <a:r>
              <a:rPr lang="es-ES_tradnl" b="1" dirty="0">
                <a:latin typeface="Verdana" charset="0"/>
                <a:ea typeface="Verdana" charset="0"/>
                <a:cs typeface="Verdana" charset="0"/>
              </a:rPr>
              <a:t>Geología y apps en un blog.</a:t>
            </a:r>
          </a:p>
          <a:p>
            <a:pPr marL="92075" indent="0">
              <a:spcAft>
                <a:spcPts val="0"/>
              </a:spcAft>
              <a:buNone/>
            </a:pPr>
            <a:r>
              <a:rPr lang="es-ES_tradnl" b="1" dirty="0">
                <a:latin typeface="Verdana" charset="0"/>
                <a:ea typeface="Verdana" charset="0"/>
                <a:cs typeface="Verdana" charset="0"/>
              </a:rPr>
              <a:t>- </a:t>
            </a:r>
            <a:r>
              <a:rPr lang="es-ES_tradnl" b="1" dirty="0" err="1">
                <a:latin typeface="Verdana" charset="0"/>
                <a:ea typeface="Verdana" charset="0"/>
                <a:cs typeface="Verdana" charset="0"/>
              </a:rPr>
              <a:t>kahoot</a:t>
            </a:r>
            <a:r>
              <a:rPr lang="es-ES_tradnl" b="1" dirty="0">
                <a:latin typeface="Verdana" charset="0"/>
                <a:ea typeface="Verdana" charset="0"/>
                <a:cs typeface="Verdana" charset="0"/>
              </a:rPr>
              <a:t> y </a:t>
            </a:r>
            <a:r>
              <a:rPr lang="es-ES_tradnl" b="1" dirty="0" err="1">
                <a:latin typeface="Verdana" charset="0"/>
                <a:ea typeface="Verdana" charset="0"/>
                <a:cs typeface="Verdana" charset="0"/>
              </a:rPr>
              <a:t>plickers</a:t>
            </a:r>
            <a:endParaRPr lang="es-ES_tradnl" b="1" dirty="0">
              <a:latin typeface="Verdana" charset="0"/>
              <a:ea typeface="Verdana" charset="0"/>
              <a:cs typeface="Verdana" charset="0"/>
            </a:endParaRPr>
          </a:p>
          <a:p>
            <a:pPr marL="92075" indent="0">
              <a:spcAft>
                <a:spcPts val="0"/>
              </a:spcAft>
              <a:buNone/>
            </a:pPr>
            <a:r>
              <a:rPr lang="es-ES_tradnl" b="1" dirty="0">
                <a:latin typeface="Verdana" charset="0"/>
                <a:ea typeface="Verdana" charset="0"/>
                <a:cs typeface="Verdana" charset="0"/>
              </a:rPr>
              <a:t>- </a:t>
            </a:r>
            <a:r>
              <a:rPr lang="es-ES_tradnl" b="1" dirty="0" err="1">
                <a:latin typeface="Verdana" charset="0"/>
                <a:ea typeface="Verdana" charset="0"/>
                <a:cs typeface="Verdana" charset="0"/>
              </a:rPr>
              <a:t>vikidia</a:t>
            </a:r>
            <a:r>
              <a:rPr lang="es-ES_tradnl" b="1" dirty="0">
                <a:latin typeface="Verdana" charset="0"/>
                <a:ea typeface="Verdana" charset="0"/>
                <a:cs typeface="Verdana" charset="0"/>
              </a:rPr>
              <a:t> y wikis, comunicación por internet foro, redes sociales, blog y vídeo llamada </a:t>
            </a:r>
          </a:p>
          <a:p>
            <a:pPr marL="92075" indent="0">
              <a:spcAft>
                <a:spcPts val="0"/>
              </a:spcAft>
              <a:buNone/>
            </a:pPr>
            <a:r>
              <a:rPr lang="es-ES_tradnl" b="1" dirty="0">
                <a:solidFill>
                  <a:srgbClr val="0950D0"/>
                </a:solidFill>
                <a:latin typeface="Verdana" charset="0"/>
                <a:ea typeface="Verdana" charset="0"/>
                <a:cs typeface="Verdana" charset="0"/>
                <a:hlinkClick r:id="rId3"/>
              </a:rPr>
              <a:t>Http://link.edelvives.es/ruqah</a:t>
            </a:r>
            <a:r>
              <a:rPr lang="es-ES_tradnl" b="1" dirty="0">
                <a:latin typeface="Verdana" charset="0"/>
                <a:ea typeface="Verdana" charset="0"/>
                <a:cs typeface="Verdana" charset="0"/>
              </a:rPr>
              <a:t> mapas mudos </a:t>
            </a:r>
          </a:p>
          <a:p>
            <a:pPr marL="92075" indent="0">
              <a:spcAft>
                <a:spcPts val="0"/>
              </a:spcAft>
              <a:buNone/>
            </a:pPr>
            <a:r>
              <a:rPr lang="es-ES_tradnl" b="1" dirty="0">
                <a:latin typeface="Verdana" charset="0"/>
                <a:ea typeface="Verdana" charset="0"/>
                <a:cs typeface="Verdana" charset="0"/>
              </a:rPr>
              <a:t> El secreto de la vida </a:t>
            </a:r>
            <a:r>
              <a:rPr lang="es-ES_tradnl" b="1" dirty="0">
                <a:solidFill>
                  <a:srgbClr val="0950D0"/>
                </a:solidFill>
                <a:latin typeface="Verdana" charset="0"/>
                <a:ea typeface="Verdana" charset="0"/>
                <a:cs typeface="Verdana" charset="0"/>
                <a:hlinkClick r:id="rId4"/>
              </a:rPr>
              <a:t>chico.es</a:t>
            </a:r>
            <a:r>
              <a:rPr lang="es-ES_tradnl" b="1" dirty="0">
                <a:latin typeface="Verdana" charset="0"/>
                <a:ea typeface="Verdana" charset="0"/>
                <a:cs typeface="Verdana" charset="0"/>
              </a:rPr>
              <a:t> redes sociales familia y centro. </a:t>
            </a:r>
          </a:p>
          <a:p>
            <a:pPr marL="92075" indent="0">
              <a:spcAft>
                <a:spcPts val="0"/>
              </a:spcAft>
              <a:buNone/>
            </a:pPr>
            <a:r>
              <a:rPr lang="es-ES_tradnl" b="1" dirty="0">
                <a:latin typeface="Verdana" charset="0"/>
                <a:ea typeface="Verdana" charset="0"/>
                <a:cs typeface="Verdana" charset="0"/>
              </a:rPr>
              <a:t> </a:t>
            </a:r>
            <a:r>
              <a:rPr lang="es-ES_tradnl" b="1" dirty="0" err="1">
                <a:latin typeface="Verdana" charset="0"/>
                <a:ea typeface="Verdana" charset="0"/>
                <a:cs typeface="Verdana" charset="0"/>
              </a:rPr>
              <a:t>Mundoprimaria</a:t>
            </a:r>
            <a:r>
              <a:rPr lang="es-ES_tradnl" b="1" dirty="0">
                <a:latin typeface="Verdana" charset="0"/>
                <a:ea typeface="Verdana" charset="0"/>
                <a:cs typeface="Verdana" charset="0"/>
              </a:rPr>
              <a:t>, actividades interactivas.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554182"/>
            <a:ext cx="4121727" cy="526474"/>
          </a:xfrm>
          <a:solidFill>
            <a:srgbClr val="C00000"/>
          </a:solidFill>
          <a:ln>
            <a:solidFill>
              <a:schemeClr val="tx1"/>
            </a:solidFill>
          </a:ln>
        </p:spPr>
        <p:txBody>
          <a:bodyPr>
            <a:normAutofit/>
          </a:bodyPr>
          <a:lstStyle/>
          <a:p>
            <a:pPr algn="ctr"/>
            <a:r>
              <a:rPr lang="es-ES" sz="2000" b="1" dirty="0"/>
              <a:t>CIENCIAS EXPERIMENTALES</a:t>
            </a:r>
          </a:p>
        </p:txBody>
      </p:sp>
      <p:sp>
        <p:nvSpPr>
          <p:cNvPr id="3" name="2 Marcador de contenido"/>
          <p:cNvSpPr>
            <a:spLocks noGrp="1"/>
          </p:cNvSpPr>
          <p:nvPr>
            <p:ph idx="1"/>
          </p:nvPr>
        </p:nvSpPr>
        <p:spPr>
          <a:xfrm>
            <a:off x="838200" y="1302327"/>
            <a:ext cx="6033626" cy="3422073"/>
          </a:xfrm>
          <a:ln>
            <a:solidFill>
              <a:schemeClr val="tx1"/>
            </a:solidFill>
          </a:ln>
        </p:spPr>
        <p:txBody>
          <a:bodyPr>
            <a:normAutofit/>
          </a:bodyPr>
          <a:lstStyle/>
          <a:p>
            <a:pPr algn="just">
              <a:buNone/>
            </a:pPr>
            <a:r>
              <a:rPr lang="es-ES" sz="1800" dirty="0"/>
              <a:t>Derivación de las Ciencias Naturales que recurre a </a:t>
            </a:r>
            <a:r>
              <a:rPr lang="es-ES" sz="1800" b="1" dirty="0"/>
              <a:t>experimentos </a:t>
            </a:r>
            <a:r>
              <a:rPr lang="es-ES" sz="1800" dirty="0"/>
              <a:t>o situaciones </a:t>
            </a:r>
            <a:r>
              <a:rPr lang="es-ES" sz="1800" dirty="0" err="1"/>
              <a:t>preescogidas</a:t>
            </a:r>
            <a:r>
              <a:rPr lang="es-ES" sz="1800" dirty="0"/>
              <a:t> en las que el resultado de esas condiciones no es conocido.</a:t>
            </a:r>
          </a:p>
          <a:p>
            <a:pPr algn="just">
              <a:buNone/>
            </a:pPr>
            <a:endParaRPr lang="es-ES" sz="1800" dirty="0"/>
          </a:p>
          <a:p>
            <a:pPr algn="just">
              <a:buNone/>
            </a:pPr>
            <a:endParaRPr lang="es-ES" sz="1800" dirty="0"/>
          </a:p>
          <a:p>
            <a:pPr algn="just">
              <a:buNone/>
            </a:pPr>
            <a:endParaRPr lang="es-ES" sz="1800" dirty="0"/>
          </a:p>
          <a:p>
            <a:pPr algn="ctr">
              <a:buNone/>
            </a:pPr>
            <a:endParaRPr lang="es-ES" sz="1600" b="1" dirty="0"/>
          </a:p>
          <a:p>
            <a:pPr algn="ctr">
              <a:buNone/>
            </a:pPr>
            <a:r>
              <a:rPr lang="es-ES" sz="1600" b="1" dirty="0"/>
              <a:t>POSIBILITAN LA VERIFICACIÓN Y CUANTIFICACIÓN DE UN FENÓMENO DETERMINADO MEDIANTE LA EXPERIMENTACIÓN EN SITUACIOINES PLANIFICADAS Y QUE SE PUEDEN REPRODUCIR CADA VEZ QUE SE DESEE</a:t>
            </a:r>
          </a:p>
        </p:txBody>
      </p:sp>
      <p:sp>
        <p:nvSpPr>
          <p:cNvPr id="4" name="3 Rectángulo"/>
          <p:cNvSpPr/>
          <p:nvPr/>
        </p:nvSpPr>
        <p:spPr>
          <a:xfrm>
            <a:off x="4668943" y="2272138"/>
            <a:ext cx="1898073" cy="914400"/>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a:t>MÉTODO CIENTÍFICO</a:t>
            </a:r>
          </a:p>
        </p:txBody>
      </p:sp>
      <p:sp>
        <p:nvSpPr>
          <p:cNvPr id="5" name="4 CuadroTexto"/>
          <p:cNvSpPr txBox="1"/>
          <p:nvPr/>
        </p:nvSpPr>
        <p:spPr>
          <a:xfrm>
            <a:off x="7024248" y="2050490"/>
            <a:ext cx="5082545" cy="1754326"/>
          </a:xfrm>
          <a:prstGeom prst="rect">
            <a:avLst/>
          </a:prstGeom>
          <a:noFill/>
          <a:ln w="19050">
            <a:solidFill>
              <a:schemeClr val="accent2">
                <a:lumMod val="75000"/>
              </a:schemeClr>
            </a:solidFill>
          </a:ln>
        </p:spPr>
        <p:txBody>
          <a:bodyPr wrap="none" rtlCol="0">
            <a:spAutoFit/>
          </a:bodyPr>
          <a:lstStyle/>
          <a:p>
            <a:r>
              <a:rPr lang="es-ES" b="1" u="sng" dirty="0"/>
              <a:t>Ciencia</a:t>
            </a:r>
            <a:r>
              <a:rPr lang="es-ES" dirty="0"/>
              <a:t>: Latín “ </a:t>
            </a:r>
            <a:r>
              <a:rPr lang="es-ES" dirty="0" err="1"/>
              <a:t>Cientia</a:t>
            </a:r>
            <a:r>
              <a:rPr lang="es-ES" dirty="0"/>
              <a:t>”, </a:t>
            </a:r>
            <a:r>
              <a:rPr lang="es-ES" dirty="0" err="1"/>
              <a:t>asocIada</a:t>
            </a:r>
            <a:r>
              <a:rPr lang="es-ES" dirty="0"/>
              <a:t> al verbo “</a:t>
            </a:r>
            <a:r>
              <a:rPr lang="es-ES" dirty="0" err="1"/>
              <a:t>Scire</a:t>
            </a:r>
            <a:r>
              <a:rPr lang="es-ES" dirty="0"/>
              <a:t>”</a:t>
            </a:r>
          </a:p>
          <a:p>
            <a:r>
              <a:rPr lang="es-ES" dirty="0"/>
              <a:t>Saber, que significa conocimiento.</a:t>
            </a:r>
          </a:p>
          <a:p>
            <a:r>
              <a:rPr lang="es-ES" b="1" u="sng" dirty="0"/>
              <a:t>Experimentales</a:t>
            </a:r>
            <a:r>
              <a:rPr lang="es-ES" dirty="0"/>
              <a:t>: Latín “</a:t>
            </a:r>
            <a:r>
              <a:rPr lang="es-ES" dirty="0" err="1"/>
              <a:t>Experimentum</a:t>
            </a:r>
            <a:r>
              <a:rPr lang="es-ES" dirty="0"/>
              <a:t>” que significa</a:t>
            </a:r>
          </a:p>
          <a:p>
            <a:r>
              <a:rPr lang="es-ES" dirty="0"/>
              <a:t>Comprobado.</a:t>
            </a:r>
          </a:p>
          <a:p>
            <a:endParaRPr lang="es-ES" dirty="0"/>
          </a:p>
          <a:p>
            <a:r>
              <a:rPr lang="es-ES" dirty="0"/>
              <a:t>                 </a:t>
            </a:r>
            <a:r>
              <a:rPr lang="es-ES" b="1" dirty="0"/>
              <a:t>CONOCIMIENTO COMPROBADO</a:t>
            </a: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2878</Words>
  <Application>Microsoft Macintosh PowerPoint</Application>
  <PresentationFormat>Panorámica</PresentationFormat>
  <Paragraphs>477</Paragraphs>
  <Slides>61</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61</vt:i4>
      </vt:variant>
    </vt:vector>
  </HeadingPairs>
  <TitlesOfParts>
    <vt:vector size="75" baseType="lpstr">
      <vt:lpstr>Arial</vt:lpstr>
      <vt:lpstr>Arial Rounded MT Bold</vt:lpstr>
      <vt:lpstr>ArialMT</vt:lpstr>
      <vt:lpstr>Bookman Old Style</vt:lpstr>
      <vt:lpstr>Calibri</vt:lpstr>
      <vt:lpstr>Calibri Light</vt:lpstr>
      <vt:lpstr>Comic Sans MS</vt:lpstr>
      <vt:lpstr>Courier New</vt:lpstr>
      <vt:lpstr>Futura Hv BT</vt:lpstr>
      <vt:lpstr>Rockwell</vt:lpstr>
      <vt:lpstr>Times New Roman</vt:lpstr>
      <vt:lpstr>Verdana</vt:lpstr>
      <vt:lpstr>Wingdings</vt:lpstr>
      <vt:lpstr>Tema de Office</vt:lpstr>
      <vt:lpstr>  FACULTAD DE EDUCACIÓN TOLEDO </vt:lpstr>
      <vt:lpstr>Presentación de PowerPoint</vt:lpstr>
      <vt:lpstr>LAS TICS APLICADAS A LA EDUCACIÓN, DIDÁCTICA DE LAS CIENCIAS EXPERIMENTALES. 3º CURSO GRADO EN MAGISTERIO DE EDUCACIÓN PRIMARIA FACULTAD DE EDUCACIÓN DE TOLEDO MENCIÓN TICE</vt:lpstr>
      <vt:lpstr>Días de clase y horarios</vt:lpstr>
      <vt:lpstr>Presentación de PowerPoint</vt:lpstr>
      <vt:lpstr>Presentación de PowerPoint</vt:lpstr>
      <vt:lpstr>Presentación de PowerPoint</vt:lpstr>
      <vt:lpstr>Presentación de PowerPoint</vt:lpstr>
      <vt:lpstr>CIENCIAS EXPERIMENTALES</vt:lpstr>
      <vt:lpstr>INVESTIGAR</vt:lpstr>
      <vt:lpstr>Presentación de PowerPoint</vt:lpstr>
      <vt:lpstr>Presentación de PowerPoint</vt:lpstr>
      <vt:lpstr>Presentación de PowerPoint</vt:lpstr>
      <vt:lpstr>                   Transposición didáctica</vt:lpstr>
      <vt:lpstr>Presentación de PowerPoint</vt:lpstr>
      <vt:lpstr>Presentación de PowerPoint</vt:lpstr>
      <vt:lpstr>TICS EN EL CURRICULO DE CIENCIAS DE LA NATURALEZA</vt:lpstr>
      <vt:lpstr>  El sentido de las Ciencias de la Naturaleza </vt:lpstr>
      <vt:lpstr>LAS TICS EN EL CURRICULO DE CIENCIAS </vt:lpstr>
      <vt:lpstr>Presentación de PowerPoint</vt:lpstr>
      <vt:lpstr>Presentación de PowerPoint</vt:lpstr>
      <vt:lpstr>UNIDAD DIDACTICA DE UN BLOQUE DE CONTENIDOS</vt:lpstr>
      <vt:lpstr>Presentación de PowerPoint</vt:lpstr>
      <vt:lpstr>Experiencia didáctica práctica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FASES DE LA INVESTIGACIÓN CIENTÍFICA</vt:lpstr>
      <vt:lpstr>Presentación de PowerPoint</vt:lpstr>
      <vt:lpstr>Presentación de PowerPoint</vt:lpstr>
      <vt:lpstr>Investigar, experimentar, demostración</vt:lpstr>
      <vt:lpstr>Newton y la descomposición de la Luz</vt:lpstr>
      <vt:lpstr>Experimento</vt:lpstr>
      <vt:lpstr>Demostración</vt:lpstr>
      <vt:lpstr>EL SHOW DE CIENCIA- EL HORMIGUERO</vt:lpstr>
      <vt:lpstr>Cazadores de mitos</vt:lpstr>
      <vt:lpstr>Presentación de PowerPoint</vt:lpstr>
      <vt:lpstr>Nos hacemos preguntas</vt:lpstr>
      <vt:lpstr>Presentación de PowerPoint</vt:lpstr>
      <vt:lpstr>DIVERSIÓN-SORPRESA</vt:lpstr>
      <vt:lpstr>Presentación de PowerPoint</vt:lpstr>
      <vt:lpstr>Presentación de PowerPoint</vt:lpstr>
      <vt:lpstr>MÉTODO CIENTÍFICO - APRENDIZAJE SIGNIFICATIVO</vt:lpstr>
      <vt:lpstr>Presentación de PowerPoint</vt:lpstr>
      <vt:lpstr>Presentación de PowerPoint</vt:lpstr>
      <vt:lpstr>Presentación de PowerPoint</vt:lpstr>
      <vt:lpstr>Presentación de PowerPoint</vt:lpstr>
      <vt:lpstr>Presentación de PowerPoint</vt:lpstr>
      <vt:lpstr> APLICA SU INTUICIÓN </vt:lpstr>
      <vt:lpstr>Presentación de PowerPoint</vt:lpstr>
      <vt:lpstr>VERTEBRADOS E INVERTEBRADOS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Javier Rodriguez Martín</cp:lastModifiedBy>
  <cp:revision>66</cp:revision>
  <dcterms:created xsi:type="dcterms:W3CDTF">2017-01-02T12:44:49Z</dcterms:created>
  <dcterms:modified xsi:type="dcterms:W3CDTF">2021-02-14T09:35:52Z</dcterms:modified>
</cp:coreProperties>
</file>